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69" r:id="rId15"/>
    <p:sldId id="276" r:id="rId16"/>
  </p:sldIdLst>
  <p:sldSz cx="9144000" cy="6858000" type="screen4x3"/>
  <p:notesSz cx="6858000" cy="9144000"/>
  <p:defaultTextStyle>
    <a:defPPr>
      <a:defRPr lang="ko-KR"/>
    </a:defPPr>
    <a:lvl1pPr marL="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latinLnBrk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1_shape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" name="layout1_shape2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EDD84E-25D4-4983-8AA1-2863C96F08D9}" type="slidenum">
              <a:rPr lang="ko-KR"/>
              <a:t>‹#›</a:t>
            </a:fld>
            <a:endParaRPr/>
          </a:p>
        </p:txBody>
      </p:sp>
      <p:sp>
        <p:nvSpPr>
          <p:cNvPr id="5" name="layout1_shape3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layout1_shape4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" name="layout1_shape5"/>
          <p:cNvSpPr/>
          <p:nvPr/>
        </p:nvSpPr>
        <p:spPr>
          <a:xfrm>
            <a:off x="539552" y="3284984"/>
            <a:ext cx="8064896" cy="1008112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" name="layout1_shape6"/>
          <p:cNvSpPr/>
          <p:nvPr/>
        </p:nvSpPr>
        <p:spPr>
          <a:xfrm>
            <a:off x="539552" y="4293096"/>
            <a:ext cx="8064896" cy="651806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2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4" name="layout2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3_shape1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>
            <a:solidFill>
              <a:schemeClr val="accent6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4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4" name="layout4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layout4_shape3"/>
          <p:cNvSpPr/>
          <p:nvPr/>
        </p:nvSpPr>
        <p:spPr>
          <a:xfrm>
            <a:off x="539552" y="3284984"/>
            <a:ext cx="8064896" cy="1008112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6" name="layout4_shape4"/>
          <p:cNvSpPr/>
          <p:nvPr/>
        </p:nvSpPr>
        <p:spPr>
          <a:xfrm>
            <a:off x="539552" y="4293096"/>
            <a:ext cx="8064896" cy="651806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7" name="layout4_shape5"/>
          <p:cNvSpPr>
            <a:spLocks noGrp="1"/>
          </p:cNvSpPr>
          <p:nvPr>
            <p:ph type="title"/>
          </p:nvPr>
        </p:nvSpPr>
        <p:spPr>
          <a:xfrm>
            <a:off x="683568" y="709712"/>
            <a:ext cx="7776864" cy="2431256"/>
          </a:xfrm>
          <a:prstGeom prst="rect">
            <a:avLst/>
          </a:prstGeom>
        </p:spPr>
        <p:txBody>
          <a:bodyPr anchor="t"/>
          <a:lstStyle>
            <a:lvl1pPr algn="l">
              <a:defRPr sz="4800">
                <a:solidFill>
                  <a:schemeClr val="bg1"/>
                </a:solidFill>
                <a:latin typeface="나눔고딕 ExtraBold"/>
                <a:ea typeface="나눔고딕 ExtraBold"/>
              </a:defRPr>
            </a:lvl1pPr>
          </a:lstStyle>
          <a:p>
            <a:r>
              <a:rPr lang="ko-KR" altLang="en-US"/>
              <a:t>제목을</a:t>
            </a:r>
            <a:r>
              <a:rPr lang="en-US" altLang="en-US"/>
              <a:t> </a:t>
            </a:r>
            <a:r>
              <a:rPr lang="ko-KR" altLang="en-US"/>
              <a:t>입력하십시오</a:t>
            </a:r>
            <a:endParaRPr/>
          </a:p>
        </p:txBody>
      </p:sp>
      <p:sp>
        <p:nvSpPr>
          <p:cNvPr id="8" name="layout4_shape6"/>
          <p:cNvSpPr>
            <a:spLocks noGrp="1"/>
          </p:cNvSpPr>
          <p:nvPr>
            <p:ph type="body" idx="1"/>
          </p:nvPr>
        </p:nvSpPr>
        <p:spPr>
          <a:xfrm>
            <a:off x="683568" y="3441502"/>
            <a:ext cx="7776864" cy="63976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000" b="0">
                <a:solidFill>
                  <a:schemeClr val="bg1"/>
                </a:solidFill>
                <a:latin typeface="나눔고딕 ExtraBold"/>
                <a:ea typeface="나눔고딕 Extra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부제목</a:t>
            </a:r>
          </a:p>
        </p:txBody>
      </p:sp>
      <p:sp>
        <p:nvSpPr>
          <p:cNvPr id="9" name="layout4_shape7"/>
          <p:cNvSpPr>
            <a:spLocks noGrp="1"/>
          </p:cNvSpPr>
          <p:nvPr>
            <p:ph type="body" sz="quarter" idx="3"/>
          </p:nvPr>
        </p:nvSpPr>
        <p:spPr>
          <a:xfrm>
            <a:off x="683568" y="4437113"/>
            <a:ext cx="7776863" cy="36004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000" b="1">
                <a:solidFill>
                  <a:schemeClr val="bg1"/>
                </a:solidFill>
                <a:latin typeface="나눔고딕"/>
                <a:ea typeface="나눔고딕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텍스트를</a:t>
            </a:r>
            <a:r>
              <a:rPr lang="en-US" altLang="en-US"/>
              <a:t> </a:t>
            </a:r>
            <a:r>
              <a:rPr lang="ko-KR" altLang="en-US"/>
              <a:t>입력합니다</a:t>
            </a:r>
            <a:r>
              <a:rPr lang="en-US" altLang="ko-KR"/>
              <a:t>.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5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4" name="layout5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270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5" name="layout5_shape3"/>
          <p:cNvSpPr>
            <a:spLocks noGrp="1"/>
          </p:cNvSpPr>
          <p:nvPr>
            <p:ph type="title"/>
          </p:nvPr>
        </p:nvSpPr>
        <p:spPr>
          <a:xfrm>
            <a:off x="683568" y="709712"/>
            <a:ext cx="7632848" cy="2359248"/>
          </a:xfrm>
          <a:prstGeom prst="rect">
            <a:avLst/>
          </a:prstGeom>
        </p:spPr>
        <p:txBody>
          <a:bodyPr anchor="t"/>
          <a:lstStyle>
            <a:lvl1pPr algn="l">
              <a:defRPr sz="4800">
                <a:solidFill>
                  <a:schemeClr val="bg1"/>
                </a:solidFill>
                <a:latin typeface="나눔고딕 ExtraBold"/>
                <a:ea typeface="나눔고딕 ExtraBold"/>
              </a:defRPr>
            </a:lvl1pPr>
          </a:lstStyle>
          <a:p>
            <a:r>
              <a:rPr lang="ko-KR" altLang="en-US"/>
              <a:t>제목을</a:t>
            </a:r>
            <a:r>
              <a:rPr lang="en-US" altLang="en-US"/>
              <a:t> </a:t>
            </a:r>
            <a:r>
              <a:rPr lang="ko-KR" altLang="en-US"/>
              <a:t>입력하십시오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6_shape1"/>
          <p:cNvSpPr>
            <a:spLocks noGrp="1"/>
          </p:cNvSpPr>
          <p:nvPr>
            <p:ph type="title"/>
          </p:nvPr>
        </p:nvSpPr>
        <p:spPr>
          <a:xfrm>
            <a:off x="457200" y="463972"/>
            <a:ext cx="8229600" cy="1152128"/>
          </a:xfrm>
          <a:prstGeom prst="rect">
            <a:avLst/>
          </a:prstGeom>
        </p:spPr>
        <p:txBody>
          <a:bodyPr anchor="t"/>
          <a:lstStyle>
            <a:lvl1pPr algn="l">
              <a:defRPr sz="3000" b="1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</a:defRPr>
            </a:lvl1pPr>
          </a:lstStyle>
          <a:p>
            <a:r>
              <a:rPr lang="ko-KR" altLang="en-US"/>
              <a:t>제목을</a:t>
            </a:r>
            <a:r>
              <a:rPr lang="en-US" altLang="en-US"/>
              <a:t> </a:t>
            </a:r>
            <a:r>
              <a:rPr lang="ko-KR" altLang="en-US"/>
              <a:t>입력하십시오</a:t>
            </a:r>
            <a:r>
              <a:rPr lang="en-US" altLang="en-US"/>
              <a:t> </a:t>
            </a:r>
            <a:endParaRPr/>
          </a:p>
        </p:txBody>
      </p:sp>
      <p:sp>
        <p:nvSpPr>
          <p:cNvPr id="4" name="layout6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>
            <a:solidFill>
              <a:schemeClr val="accent6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ayout8_shape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91440" tIns="45720" rIns="91440" bIns="45720" anchor="ctr"/>
          <a:lstStyle>
            <a:lvl1pPr>
              <a:defRPr>
                <a:latin typeface="나눔고딕"/>
                <a:ea typeface="나눔고딕"/>
              </a:defRPr>
            </a:lvl1pPr>
          </a:lstStyle>
          <a:p>
            <a:r>
              <a:rPr lang="ko-KR" altLang="en-US">
                <a:latin typeface="나눔고딕"/>
                <a:ea typeface="나눔고딕"/>
              </a:rPr>
              <a:t>마스터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제목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스타일</a:t>
            </a:r>
            <a:r>
              <a:rPr lang="en-US" altLang="en-US">
                <a:latin typeface="나눔고딕"/>
                <a:ea typeface="나눔고딕"/>
              </a:rPr>
              <a:t> </a:t>
            </a:r>
            <a:r>
              <a:rPr lang="ko-KR" altLang="en-US">
                <a:latin typeface="나눔고딕"/>
                <a:ea typeface="나눔고딕"/>
              </a:rPr>
              <a:t>편집</a:t>
            </a:r>
            <a:endParaRPr>
              <a:latin typeface="나눔고딕"/>
              <a:ea typeface="나눔고딕"/>
            </a:endParaRPr>
          </a:p>
        </p:txBody>
      </p:sp>
      <p:sp>
        <p:nvSpPr>
          <p:cNvPr id="4" name="layout8_shape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>
              <a:buNone/>
            </a:pP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마스터</a:t>
            </a:r>
            <a:r>
              <a:rPr lang="en-US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부제목</a:t>
            </a:r>
            <a:r>
              <a:rPr lang="en-US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스타일</a:t>
            </a:r>
            <a:r>
              <a:rPr lang="en-US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rPr>
              <a:t>편집</a:t>
            </a:r>
            <a:endParaRPr>
              <a:solidFill>
                <a:schemeClr val="tx1">
                  <a:tint val="75000"/>
                </a:schemeClr>
              </a:solidFill>
              <a:latin typeface="나눔고딕"/>
              <a:ea typeface="나눔고딕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ster1_shape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40" tIns="45720" rIns="91440" bIns="45720" anchor="ctr"/>
          <a:lstStyle/>
          <a:p>
            <a:r>
              <a:rPr lang="ko-KR" altLang="en-US"/>
              <a:t>마스터</a:t>
            </a:r>
            <a:r>
              <a:rPr lang="en-US" altLang="en-US"/>
              <a:t> </a:t>
            </a:r>
            <a:r>
              <a:rPr lang="ko-KR" altLang="en-US"/>
              <a:t>제목</a:t>
            </a:r>
            <a:r>
              <a:rPr lang="en-US" altLang="en-US"/>
              <a:t> </a:t>
            </a:r>
            <a:r>
              <a:rPr lang="ko-KR" altLang="en-US"/>
              <a:t>스타일</a:t>
            </a:r>
            <a:r>
              <a:rPr lang="en-US" altLang="en-US"/>
              <a:t> </a:t>
            </a:r>
            <a:r>
              <a:rPr lang="ko-KR" altLang="en-US"/>
              <a:t>편집</a:t>
            </a:r>
            <a:endParaRPr/>
          </a:p>
        </p:txBody>
      </p:sp>
      <p:sp>
        <p:nvSpPr>
          <p:cNvPr id="4" name="master1_shape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91440" tIns="45720" rIns="91440" bIns="45720"/>
          <a:lstStyle/>
          <a:p>
            <a:pPr lvl="0"/>
            <a:r>
              <a:rPr lang="ko-KR" altLang="en-US"/>
              <a:t>마스터</a:t>
            </a:r>
            <a:r>
              <a:rPr lang="en-US" altLang="en-US"/>
              <a:t> </a:t>
            </a:r>
            <a:r>
              <a:rPr lang="ko-KR" altLang="en-US"/>
              <a:t>텍스트</a:t>
            </a:r>
            <a:r>
              <a:rPr lang="en-US" altLang="en-US"/>
              <a:t> </a:t>
            </a:r>
            <a:r>
              <a:rPr lang="ko-KR" altLang="en-US"/>
              <a:t>스타일을</a:t>
            </a:r>
            <a:r>
              <a:rPr lang="en-US" altLang="en-US"/>
              <a:t> </a:t>
            </a:r>
            <a:r>
              <a:rPr lang="ko-KR" altLang="en-US"/>
              <a:t>편집합니다</a:t>
            </a:r>
          </a:p>
          <a:p>
            <a:pPr lvl="1"/>
            <a:r>
              <a:rPr lang="ko-KR" altLang="en-US"/>
              <a:t>둘째</a:t>
            </a:r>
            <a:r>
              <a:rPr lang="en-US" altLang="en-US"/>
              <a:t> </a:t>
            </a:r>
            <a:r>
              <a:rPr lang="ko-KR" altLang="en-US"/>
              <a:t>수준</a:t>
            </a:r>
          </a:p>
          <a:p>
            <a:pPr lvl="2"/>
            <a:r>
              <a:rPr lang="ko-KR" altLang="en-US"/>
              <a:t>셋째</a:t>
            </a:r>
            <a:r>
              <a:rPr lang="en-US" altLang="en-US"/>
              <a:t> </a:t>
            </a:r>
            <a:r>
              <a:rPr lang="ko-KR" altLang="en-US"/>
              <a:t>수준</a:t>
            </a:r>
          </a:p>
          <a:p>
            <a:pPr lvl="3"/>
            <a:r>
              <a:rPr lang="ko-KR" altLang="en-US"/>
              <a:t>넷째</a:t>
            </a:r>
            <a:r>
              <a:rPr lang="en-US" altLang="en-US"/>
              <a:t> </a:t>
            </a:r>
            <a:r>
              <a:rPr lang="ko-KR" altLang="en-US"/>
              <a:t>수준</a:t>
            </a:r>
          </a:p>
          <a:p>
            <a:pPr lvl="4"/>
            <a:r>
              <a:rPr lang="ko-KR" altLang="en-US"/>
              <a:t>다섯째</a:t>
            </a:r>
            <a:r>
              <a:rPr lang="en-US" altLang="en-US"/>
              <a:t> </a:t>
            </a:r>
            <a:r>
              <a:rPr lang="ko-KR" altLang="en-US"/>
              <a:t>수준</a:t>
            </a:r>
            <a:endParaRPr/>
          </a:p>
        </p:txBody>
      </p:sp>
      <p:sp>
        <p:nvSpPr>
          <p:cNvPr id="5" name="master1_shape3"/>
          <p:cNvSpPr/>
          <p:nvPr/>
        </p:nvSpPr>
        <p:spPr>
          <a:xfrm>
            <a:off x="331277" y="6337895"/>
            <a:ext cx="47320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algn="l" defTabSz="914400" latinLnBrk="1"/>
            <a:fld id="{4BEDD84E-25D4-4983-8AA1-2863C96F08D9}" type="slidenum">
              <a:rPr lang="ko-KR" sz="900" kern="120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  <a:cs typeface="+mn-cs"/>
              </a:rPr>
              <a:t>‹#›</a:t>
            </a:fld>
            <a:endParaRPr sz="9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ctr" defTabSz="914400" latinLnBrk="1">
        <a:spcBef>
          <a:spcPct val="0"/>
        </a:spcBef>
        <a:buNone/>
        <a:defRPr sz="4400" b="1" kern="1200">
          <a:solidFill>
            <a:schemeClr val="accent6">
              <a:lumMod val="75000"/>
            </a:schemeClr>
          </a:solidFill>
          <a:latin typeface="나눔고딕"/>
          <a:ea typeface="나눔고딕"/>
          <a:cs typeface="+mj-cs"/>
        </a:defRPr>
      </a:lvl1pPr>
    </p:titleStyle>
    <p:bodyStyle>
      <a:lvl1pPr marL="342900" indent="-342900" algn="l" defTabSz="914400" latinLnBrk="1">
        <a:spcBef>
          <a:spcPct val="20000"/>
        </a:spcBef>
        <a:buNone/>
        <a:defRPr sz="3200" b="1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latinLnBrk="1">
        <a:spcBef>
          <a:spcPct val="20000"/>
        </a:spcBef>
        <a:buNone/>
        <a:defRPr sz="2800" b="1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latinLnBrk="1">
        <a:spcBef>
          <a:spcPct val="20000"/>
        </a:spcBef>
        <a:buNone/>
        <a:defRPr sz="2400" b="1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latinLnBrk="1">
        <a:spcBef>
          <a:spcPct val="20000"/>
        </a:spcBef>
        <a:buNone/>
        <a:defRPr sz="2000" b="1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latinLnBrk="1">
        <a:spcBef>
          <a:spcPct val="20000"/>
        </a:spcBef>
        <a:buNone/>
        <a:defRPr sz="2000" b="1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latinLnBrk="1">
        <a:spcBef>
          <a:spcPct val="20000"/>
        </a:spcBef>
        <a:buFont typeface="Arial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latinLnBrk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1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270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1_shape3"/>
          <p:cNvSpPr>
            <a:spLocks noGrp="1"/>
          </p:cNvSpPr>
          <p:nvPr>
            <p:ph type="ctrTitle"/>
          </p:nvPr>
        </p:nvSpPr>
        <p:spPr>
          <a:xfrm>
            <a:off x="755576" y="1124744"/>
            <a:ext cx="7128792" cy="1470025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lnSpc>
                <a:spcPts val="5600"/>
              </a:lnSpc>
              <a:spcBef>
                <a:spcPct val="0"/>
              </a:spcBef>
              <a:buNone/>
            </a:pPr>
            <a:r>
              <a:rPr lang="ko-KR" altLang="en-US" sz="4800" spc="-15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제</a:t>
            </a:r>
            <a:r>
              <a:rPr lang="en-US" altLang="ko-KR" sz="4800" spc="-15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36</a:t>
            </a:r>
            <a:r>
              <a:rPr lang="ko-KR" altLang="en-US" sz="4800" spc="-15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회 </a:t>
            </a:r>
            <a:r>
              <a:rPr lang="ko-KR" altLang="en-US" sz="4800" spc="-150" dirty="0" err="1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고연연합방송제</a:t>
            </a:r>
            <a:r>
              <a:rPr lang="en-US" altLang="ko-KR" sz="4800" spc="-15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/>
            </a:r>
            <a:br>
              <a:rPr lang="en-US" altLang="ko-KR" sz="4800" spc="-15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</a:br>
            <a:r>
              <a:rPr lang="ko-KR" altLang="en-US" sz="4800" spc="-15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기획</a:t>
            </a:r>
            <a:r>
              <a:rPr lang="ko-KR" altLang="en-US" sz="4800" spc="-150" dirty="0">
                <a:solidFill>
                  <a:schemeClr val="bg1"/>
                </a:solidFill>
                <a:latin typeface="나눔고딕 ExtraBold"/>
                <a:ea typeface="나눔고딕 ExtraBold"/>
              </a:rPr>
              <a:t>서</a:t>
            </a:r>
            <a:r>
              <a:rPr lang="en-US" altLang="ko-KR" sz="4800" b="1" kern="1200" spc="-150" dirty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/>
            </a:r>
            <a:br>
              <a:rPr lang="en-US" altLang="ko-KR" sz="4800" b="1" kern="1200" spc="-150" dirty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</a:br>
            <a:endParaRPr sz="4800" b="1" kern="1200" dirty="0">
              <a:solidFill>
                <a:schemeClr val="bg1"/>
              </a:solidFill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6" name="slide1_shape4"/>
          <p:cNvSpPr>
            <a:spLocks noGrp="1"/>
          </p:cNvSpPr>
          <p:nvPr>
            <p:ph type="subTitle" idx="1"/>
          </p:nvPr>
        </p:nvSpPr>
        <p:spPr>
          <a:xfrm>
            <a:off x="755576" y="4437112"/>
            <a:ext cx="2192288" cy="792088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나눔고딕"/>
                <a:ea typeface="나눔고딕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latinLnBrk="1">
              <a:lnSpc>
                <a:spcPct val="150000"/>
              </a:lnSpc>
              <a:spcBef>
                <a:spcPct val="20000"/>
              </a:spcBef>
              <a:buNone/>
            </a:pPr>
            <a:r>
              <a:rPr lang="ko-KR" altLang="en-US" sz="1200" b="1" kern="1200" spc="-20" dirty="0" smtClean="0">
                <a:solidFill>
                  <a:schemeClr val="bg1"/>
                </a:solidFill>
              </a:rPr>
              <a:t>이상원 </a:t>
            </a:r>
            <a:r>
              <a:rPr lang="en-US" altLang="ko-KR" sz="1200" b="1" kern="1200" spc="-20" dirty="0" smtClean="0">
                <a:solidFill>
                  <a:schemeClr val="bg1"/>
                </a:solidFill>
              </a:rPr>
              <a:t>(</a:t>
            </a:r>
            <a:r>
              <a:rPr lang="en-US" altLang="ko-KR" sz="1000" b="1" kern="1200" spc="-20" dirty="0" smtClean="0">
                <a:solidFill>
                  <a:schemeClr val="bg1"/>
                </a:solidFill>
              </a:rPr>
              <a:t>93</a:t>
            </a:r>
            <a:r>
              <a:rPr lang="ko-KR" altLang="en-US" sz="1000" b="1" kern="1200" spc="-20" dirty="0" smtClean="0">
                <a:solidFill>
                  <a:schemeClr val="bg1"/>
                </a:solidFill>
              </a:rPr>
              <a:t>기 영상</a:t>
            </a:r>
            <a:r>
              <a:rPr lang="en-US" altLang="ko-KR" sz="1000" b="1" kern="1200" spc="-20" dirty="0" smtClean="0">
                <a:solidFill>
                  <a:schemeClr val="bg1"/>
                </a:solidFill>
              </a:rPr>
              <a:t>PD</a:t>
            </a:r>
            <a:r>
              <a:rPr lang="en-US" altLang="ko-KR" sz="1200" spc="-20" dirty="0" smtClean="0">
                <a:solidFill>
                  <a:schemeClr val="bg1"/>
                </a:solidFill>
              </a:rPr>
              <a:t>)</a:t>
            </a:r>
            <a:endParaRPr sz="1200" b="1" kern="1200" spc="-20" dirty="0">
              <a:solidFill>
                <a:schemeClr val="bg1"/>
              </a:solidFill>
            </a:endParaRPr>
          </a:p>
        </p:txBody>
      </p:sp>
      <p:sp>
        <p:nvSpPr>
          <p:cNvPr id="8" name="slide1_shape6"/>
          <p:cNvSpPr/>
          <p:nvPr/>
        </p:nvSpPr>
        <p:spPr>
          <a:xfrm>
            <a:off x="539552" y="3284984"/>
            <a:ext cx="8064896" cy="1008112"/>
          </a:xfrm>
          <a:prstGeom prst="rect">
            <a:avLst/>
          </a:prstGeom>
          <a:noFill/>
          <a:ln w="1270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lide1_shape7"/>
          <p:cNvSpPr/>
          <p:nvPr/>
        </p:nvSpPr>
        <p:spPr>
          <a:xfrm>
            <a:off x="539552" y="4293096"/>
            <a:ext cx="8064896" cy="651806"/>
          </a:xfrm>
          <a:prstGeom prst="rect">
            <a:avLst/>
          </a:prstGeom>
          <a:noFill/>
          <a:ln w="1270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lide1_shape8"/>
          <p:cNvSpPr/>
          <p:nvPr/>
        </p:nvSpPr>
        <p:spPr>
          <a:xfrm>
            <a:off x="2987824" y="4436695"/>
            <a:ext cx="2592288" cy="792088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lvl="0" indent="0" algn="l" defTabSz="914400" latinLnBrk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r>
              <a:rPr lang="ko-KR" altLang="en-US" sz="1200" b="1" spc="-20" dirty="0" err="1" smtClean="0">
                <a:solidFill>
                  <a:schemeClr val="bg1"/>
                </a:solidFill>
                <a:latin typeface="나눔고딕"/>
                <a:ea typeface="나눔고딕"/>
              </a:rPr>
              <a:t>고연연합방송제</a:t>
            </a:r>
            <a:r>
              <a:rPr lang="ko-KR" altLang="en-US" sz="12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 기획</a:t>
            </a:r>
            <a:endParaRPr sz="1200" b="1" i="0" strike="noStrike" kern="1200" cap="none" spc="-20" baseline="0" dirty="0">
              <a:ln>
                <a:noFill/>
              </a:ln>
              <a:solidFill>
                <a:schemeClr val="bg1"/>
              </a:solidFill>
              <a:effectLst/>
              <a:latin typeface="나눔고딕"/>
              <a:ea typeface="나눔고딕"/>
            </a:endParaRPr>
          </a:p>
        </p:txBody>
      </p:sp>
      <p:sp>
        <p:nvSpPr>
          <p:cNvPr id="11" name="slide1_shape9"/>
          <p:cNvSpPr/>
          <p:nvPr/>
        </p:nvSpPr>
        <p:spPr>
          <a:xfrm>
            <a:off x="5724128" y="4437112"/>
            <a:ext cx="2192288" cy="792088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lvl="0" indent="0" algn="l" defTabSz="914400" latinLnBrk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r>
              <a:rPr lang="en-US" sz="12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2013. 08 </a:t>
            </a:r>
            <a:endParaRPr sz="1200" b="1" i="0" strike="noStrike" kern="1200" cap="none" spc="-20" baseline="0" dirty="0">
              <a:ln>
                <a:noFill/>
              </a:ln>
              <a:solidFill>
                <a:schemeClr val="bg1"/>
              </a:solidFill>
              <a:effectLst/>
              <a:latin typeface="나눔고딕"/>
              <a:ea typeface="나눔고딕"/>
            </a:endParaRPr>
          </a:p>
          <a:p>
            <a:pPr marL="0" lvl="0" indent="0" algn="l" defTabSz="914400" latinLnBrk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endParaRPr sz="1000" b="0" i="0" strike="noStrike" kern="1200" cap="none" spc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" name="slide1_shape10"/>
          <p:cNvSpPr/>
          <p:nvPr/>
        </p:nvSpPr>
        <p:spPr>
          <a:xfrm>
            <a:off x="755576" y="3355936"/>
            <a:ext cx="6120680" cy="793144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l" defTabSz="914400" latinLnBrk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ko-KR" altLang="en-US" sz="3000" i="0" strike="noStrike" kern="1200" cap="none" spc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 ExtraBold"/>
                <a:ea typeface="나눔고딕 ExtraBold"/>
                <a:cs typeface="+mj-cs"/>
              </a:rPr>
              <a:t>고려대학교 교육방송국 </a:t>
            </a:r>
            <a:r>
              <a:rPr lang="en-US" altLang="ko-KR" sz="3000" i="0" strike="noStrike" kern="1200" cap="none" spc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 ExtraBold"/>
                <a:ea typeface="나눔고딕 ExtraBold"/>
                <a:cs typeface="+mj-cs"/>
              </a:rPr>
              <a:t>KUBS</a:t>
            </a:r>
            <a:endParaRPr sz="3000" i="0" strike="noStrike" kern="1200" cap="none" spc="0" baseline="0" dirty="0">
              <a:ln>
                <a:noFill/>
              </a:ln>
              <a:solidFill>
                <a:schemeClr val="bg1"/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4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4" name="slide4_shape1"/>
          <p:cNvSpPr>
            <a:spLocks noGrp="1"/>
          </p:cNvSpPr>
          <p:nvPr>
            <p:ph type="ctrTitle"/>
          </p:nvPr>
        </p:nvSpPr>
        <p:spPr>
          <a:xfrm>
            <a:off x="451918" y="188640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조별 인원</a:t>
            </a:r>
            <a:endParaRPr lang="en-US" altLang="ko-KR"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4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6" name="slide4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1" name="slide4_shape7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sz="1600" b="1" spc="-150" dirty="0" smtClean="0">
                <a:solidFill>
                  <a:schemeClr val="tx2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3-1</a:t>
            </a:r>
            <a:endParaRPr sz="1600" b="0" i="0" strike="noStrike" kern="1200" cap="none" spc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8" name="slide4_shape5"/>
          <p:cNvSpPr/>
          <p:nvPr/>
        </p:nvSpPr>
        <p:spPr>
          <a:xfrm>
            <a:off x="459450" y="2564904"/>
            <a:ext cx="6120680" cy="27930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본프로그램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조</a:t>
            </a:r>
            <a:r>
              <a:rPr lang="en-US" altLang="ko-KR" sz="1300" b="1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조장 박소연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 - 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박찬웅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이소연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국인경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이신우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정재현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문서연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algn="l" defTabSz="914400" latinLnBrk="1">
              <a:lnSpc>
                <a:spcPct val="150000"/>
              </a:lnSpc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합동 </a:t>
            </a:r>
            <a:r>
              <a:rPr lang="ko-KR" altLang="en-US" sz="13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본조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조장 </a:t>
            </a:r>
            <a:r>
              <a:rPr lang="ko-KR" altLang="en-US" sz="13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라수빈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정태웅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 -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장윤미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임승재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문경언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배기림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</a:p>
          <a:p>
            <a:pPr lvl="2">
              <a:lnSpc>
                <a:spcPct val="150000"/>
              </a:lnSpc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대연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/</a:t>
            </a:r>
            <a:r>
              <a:rPr lang="ko-KR" altLang="en-US" sz="13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고대가좋다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조</a:t>
            </a:r>
            <a:r>
              <a:rPr lang="en-US" altLang="ko-KR" sz="1300" b="1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조장 남현종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 -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이윤석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김무혁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최우석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김치연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최지연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lvl="2">
              <a:lnSpc>
                <a:spcPct val="150000"/>
              </a:lnSpc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파이널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/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축전 조</a:t>
            </a:r>
            <a:r>
              <a:rPr lang="en-US" altLang="ko-KR" sz="1300" b="1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조장 김하연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 -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김지형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우수연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이희령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서주은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김희림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김지향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lvl="1">
              <a:lnSpc>
                <a:spcPct val="150000"/>
              </a:lnSpc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중계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/</a:t>
            </a:r>
            <a:r>
              <a:rPr lang="ko-KR" altLang="en-US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홍보 조 </a:t>
            </a:r>
            <a:r>
              <a:rPr lang="en-US" altLang="ko-KR" sz="13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-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김성년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김아연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심지윤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장한솔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7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pic>
        <p:nvPicPr>
          <p:cNvPr id="4" name="slide7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7" name="slide7_shape3"/>
          <p:cNvSpPr/>
          <p:nvPr/>
        </p:nvSpPr>
        <p:spPr>
          <a:xfrm>
            <a:off x="1752279" y="3058325"/>
            <a:ext cx="2952327" cy="1044110"/>
          </a:xfrm>
          <a:custGeom>
            <a:avLst/>
            <a:gdLst/>
            <a:ahLst/>
            <a:cxnLst/>
            <a:rect l="l" t="t" r="r" b="b"/>
            <a:pathLst>
              <a:path w="4212467" h="1921616">
                <a:moveTo>
                  <a:pt x="0" y="0"/>
                </a:moveTo>
                <a:lnTo>
                  <a:pt x="4212467" y="0"/>
                </a:lnTo>
                <a:lnTo>
                  <a:pt x="4212467" y="1921616"/>
                </a:lnTo>
                <a:lnTo>
                  <a:pt x="0" y="19216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bg1"/>
            </a:solidFill>
            <a:miter lim="800000"/>
          </a:ln>
        </p:spPr>
        <p:style>
          <a:lnRef idx="0">
            <a:srgbClr val="000000"/>
          </a:lnRef>
          <a:fillRef idx="1">
            <a:srgbClr val="000000"/>
          </a:fillRef>
          <a:effectRef idx="0">
            <a:schemeClr val="accent1">
              <a:shade val="80000"/>
              <a:lumOff val="0"/>
            </a:schemeClr>
          </a:effectRef>
          <a:fontRef idx="minor">
            <a:schemeClr val="lt1">
              <a:lumOff val="0"/>
            </a:schemeClr>
          </a:fontRef>
        </p:style>
        <p:txBody>
          <a:bodyPr wrap="square" lIns="45720" tIns="45720" rIns="45720" bIns="45720" anchor="t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b="1" dirty="0" smtClean="0">
                <a:solidFill>
                  <a:schemeClr val="lt1">
                    <a:lumOff val="0"/>
                  </a:schemeClr>
                </a:solidFill>
                <a:latin typeface="나눔고딕"/>
                <a:ea typeface="나눔고딕"/>
              </a:rPr>
              <a:t>8/19 ~ 8/21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>
                <a:latin typeface="나눔고딕"/>
                <a:ea typeface="나눔고딕"/>
              </a:rPr>
              <a:t>4</a:t>
            </a:r>
            <a:r>
              <a:rPr lang="ko-KR" altLang="en-US" sz="1200" b="1" dirty="0" smtClean="0">
                <a:latin typeface="나눔고딕"/>
                <a:ea typeface="나눔고딕"/>
              </a:rPr>
              <a:t>시간 일정</a:t>
            </a:r>
            <a:endParaRPr sz="1200" b="1" dirty="0">
              <a:solidFill>
                <a:schemeClr val="lt1">
                  <a:lumOff val="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8" name="slide7_shape4"/>
          <p:cNvSpPr/>
          <p:nvPr/>
        </p:nvSpPr>
        <p:spPr>
          <a:xfrm>
            <a:off x="7092283" y="3058325"/>
            <a:ext cx="1656181" cy="1044110"/>
          </a:xfrm>
          <a:custGeom>
            <a:avLst/>
            <a:gdLst/>
            <a:ahLst/>
            <a:cxnLst/>
            <a:rect l="l" t="t" r="r" b="b"/>
            <a:pathLst>
              <a:path w="4212467" h="1921616">
                <a:moveTo>
                  <a:pt x="0" y="0"/>
                </a:moveTo>
                <a:lnTo>
                  <a:pt x="4212467" y="0"/>
                </a:lnTo>
                <a:lnTo>
                  <a:pt x="4212467" y="1921616"/>
                </a:lnTo>
                <a:lnTo>
                  <a:pt x="0" y="19216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bg1"/>
            </a:solidFill>
            <a:miter lim="800000"/>
          </a:ln>
        </p:spPr>
        <p:style>
          <a:lnRef idx="0">
            <a:srgbClr val="000000"/>
          </a:lnRef>
          <a:fillRef idx="1">
            <a:srgbClr val="000000"/>
          </a:fillRef>
          <a:effectRef idx="0">
            <a:schemeClr val="accent1">
              <a:shade val="80000"/>
              <a:lumOff val="0"/>
            </a:schemeClr>
          </a:effectRef>
          <a:fontRef idx="minor">
            <a:schemeClr val="lt1">
              <a:lumOff val="0"/>
            </a:schemeClr>
          </a:fontRef>
        </p:style>
        <p:txBody>
          <a:bodyPr wrap="square" lIns="45720" tIns="45720" rIns="45720" bIns="45720" anchor="t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1200" b="1" dirty="0" smtClean="0">
                <a:solidFill>
                  <a:schemeClr val="lt1">
                    <a:lumOff val="0"/>
                  </a:schemeClr>
                </a:solidFill>
                <a:latin typeface="나눔고딕"/>
                <a:ea typeface="나눔고딕"/>
              </a:rPr>
              <a:t>8/24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>
                <a:latin typeface="나눔고딕"/>
                <a:ea typeface="나눔고딕"/>
              </a:rPr>
              <a:t>4</a:t>
            </a:r>
            <a:r>
              <a:rPr lang="ko-KR" altLang="en-US" sz="1200" b="1" dirty="0" smtClean="0">
                <a:latin typeface="나눔고딕"/>
                <a:ea typeface="나눔고딕"/>
              </a:rPr>
              <a:t>시간 일정</a:t>
            </a:r>
            <a:endParaRPr sz="1200" b="1" dirty="0">
              <a:solidFill>
                <a:schemeClr val="lt1">
                  <a:lumOff val="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0" name="slide7_shape6"/>
          <p:cNvSpPr>
            <a:spLocks noGrp="1"/>
          </p:cNvSpPr>
          <p:nvPr>
            <p:ph type="ctrTitle"/>
          </p:nvPr>
        </p:nvSpPr>
        <p:spPr>
          <a:xfrm>
            <a:off x="456237" y="404664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제작 일정</a:t>
            </a:r>
            <a:r>
              <a:rPr lang="en-US" altLang="ko-KR" sz="3000" b="1" kern="1200" spc="-100" dirty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/>
            </a:r>
            <a:br>
              <a:rPr lang="en-US" altLang="ko-KR" sz="3000" b="1" kern="1200" spc="-100" dirty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</a:br>
            <a:endParaRPr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11" name="slide7_shape7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2" name="slide7_shape8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sz="1600" b="1" spc="-150" dirty="0" smtClean="0">
                <a:solidFill>
                  <a:schemeClr val="tx2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3-2</a:t>
            </a:r>
          </a:p>
        </p:txBody>
      </p:sp>
      <p:sp>
        <p:nvSpPr>
          <p:cNvPr id="13" name="slide7_shape3"/>
          <p:cNvSpPr/>
          <p:nvPr/>
        </p:nvSpPr>
        <p:spPr>
          <a:xfrm>
            <a:off x="312700" y="3030233"/>
            <a:ext cx="1439578" cy="1044110"/>
          </a:xfrm>
          <a:custGeom>
            <a:avLst/>
            <a:gdLst/>
            <a:ahLst/>
            <a:cxnLst/>
            <a:rect l="l" t="t" r="r" b="b"/>
            <a:pathLst>
              <a:path w="4212467" h="1921616">
                <a:moveTo>
                  <a:pt x="0" y="0"/>
                </a:moveTo>
                <a:lnTo>
                  <a:pt x="4212467" y="0"/>
                </a:lnTo>
                <a:lnTo>
                  <a:pt x="4212467" y="1921616"/>
                </a:lnTo>
                <a:lnTo>
                  <a:pt x="0" y="19216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accent1">
              <a:lumOff val="0"/>
            </a:schemeClr>
          </a:effectRef>
          <a:fontRef idx="minor">
            <a:schemeClr val="lt1"/>
          </a:fontRef>
        </p:style>
        <p:txBody>
          <a:bodyPr wrap="square" lIns="45720" tIns="45720" rIns="45720" bIns="45720" anchor="t">
            <a:noAutofit/>
          </a:bodyPr>
          <a:lstStyle/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b="1" kern="1200" dirty="0" smtClean="0">
                <a:solidFill>
                  <a:schemeClr val="lt1"/>
                </a:solidFill>
                <a:latin typeface="나눔고딕"/>
                <a:ea typeface="나눔고딕"/>
                <a:cs typeface="+mn-cs"/>
              </a:rPr>
              <a:t>8/18</a:t>
            </a:r>
          </a:p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 smtClean="0">
                <a:latin typeface="나눔고딕"/>
                <a:ea typeface="나눔고딕"/>
              </a:rPr>
              <a:t>휴</a:t>
            </a:r>
            <a:r>
              <a:rPr lang="ko-KR" altLang="en-US" sz="1200" b="1" dirty="0">
                <a:latin typeface="나눔고딕"/>
                <a:ea typeface="나눔고딕"/>
              </a:rPr>
              <a:t>일</a:t>
            </a:r>
            <a:endParaRPr sz="1200" b="1" kern="1200" dirty="0">
              <a:solidFill>
                <a:schemeClr val="tx1"/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4" name="slide7_shape4"/>
          <p:cNvSpPr/>
          <p:nvPr/>
        </p:nvSpPr>
        <p:spPr>
          <a:xfrm>
            <a:off x="4704606" y="3058325"/>
            <a:ext cx="2376264" cy="1044110"/>
          </a:xfrm>
          <a:custGeom>
            <a:avLst/>
            <a:gdLst/>
            <a:ahLst/>
            <a:cxnLst/>
            <a:rect l="l" t="t" r="r" b="b"/>
            <a:pathLst>
              <a:path w="4212467" h="1921616">
                <a:moveTo>
                  <a:pt x="0" y="0"/>
                </a:moveTo>
                <a:lnTo>
                  <a:pt x="4212467" y="0"/>
                </a:lnTo>
                <a:lnTo>
                  <a:pt x="4212467" y="1921616"/>
                </a:lnTo>
                <a:lnTo>
                  <a:pt x="0" y="19216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accent1">
              <a:lumOff val="0"/>
            </a:schemeClr>
          </a:effectRef>
          <a:fontRef idx="minor">
            <a:schemeClr val="lt1"/>
          </a:fontRef>
        </p:style>
        <p:txBody>
          <a:bodyPr wrap="square" lIns="45720" tIns="45720" rIns="45720" bIns="45720" anchor="t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b="1" dirty="0" smtClean="0">
                <a:solidFill>
                  <a:schemeClr val="lt1"/>
                </a:solidFill>
                <a:latin typeface="나눔고딕"/>
                <a:ea typeface="나눔고딕"/>
              </a:rPr>
              <a:t>8/22 ~ 8/23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 smtClean="0">
                <a:latin typeface="나눔고딕"/>
                <a:ea typeface="나눔고딕"/>
              </a:rPr>
              <a:t>합숙</a:t>
            </a:r>
            <a:endParaRPr sz="1200" b="1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5" name="slide7_shape3"/>
          <p:cNvSpPr/>
          <p:nvPr/>
        </p:nvSpPr>
        <p:spPr>
          <a:xfrm>
            <a:off x="312700" y="4115932"/>
            <a:ext cx="1439578" cy="1005901"/>
          </a:xfrm>
          <a:custGeom>
            <a:avLst/>
            <a:gdLst/>
            <a:ahLst/>
            <a:cxnLst/>
            <a:rect l="l" t="t" r="r" b="b"/>
            <a:pathLst>
              <a:path w="4212467" h="1921616">
                <a:moveTo>
                  <a:pt x="0" y="0"/>
                </a:moveTo>
                <a:lnTo>
                  <a:pt x="4212467" y="0"/>
                </a:lnTo>
                <a:lnTo>
                  <a:pt x="4212467" y="1921616"/>
                </a:lnTo>
                <a:lnTo>
                  <a:pt x="0" y="19216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accent1">
              <a:lumOff val="0"/>
            </a:schemeClr>
          </a:effectRef>
          <a:fontRef idx="minor">
            <a:schemeClr val="lt1"/>
          </a:fontRef>
        </p:style>
        <p:txBody>
          <a:bodyPr wrap="square" lIns="45720" tIns="45720" rIns="45720" bIns="45720" anchor="t">
            <a:noAutofit/>
          </a:bodyPr>
          <a:lstStyle/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b="1" kern="1200" dirty="0" smtClean="0">
                <a:solidFill>
                  <a:schemeClr val="lt1"/>
                </a:solidFill>
                <a:latin typeface="나눔고딕"/>
                <a:ea typeface="나눔고딕"/>
                <a:cs typeface="+mn-cs"/>
              </a:rPr>
              <a:t>8/25</a:t>
            </a:r>
          </a:p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 smtClean="0">
                <a:latin typeface="나눔고딕"/>
                <a:ea typeface="나눔고딕"/>
              </a:rPr>
              <a:t>체육대</a:t>
            </a:r>
            <a:r>
              <a:rPr lang="ko-KR" altLang="en-US" sz="1200" b="1" dirty="0">
                <a:latin typeface="나눔고딕"/>
                <a:ea typeface="나눔고딕"/>
              </a:rPr>
              <a:t>회</a:t>
            </a:r>
            <a:endParaRPr sz="1200" b="1" kern="1200" dirty="0">
              <a:solidFill>
                <a:schemeClr val="tx1"/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7" name="slide7_shape2"/>
          <p:cNvSpPr/>
          <p:nvPr/>
        </p:nvSpPr>
        <p:spPr>
          <a:xfrm>
            <a:off x="1752278" y="1988840"/>
            <a:ext cx="6984775" cy="1005901"/>
          </a:xfrm>
          <a:custGeom>
            <a:avLst/>
            <a:gdLst/>
            <a:ahLst/>
            <a:cxnLst/>
            <a:rect l="l" t="t" r="r" b="b"/>
            <a:pathLst>
              <a:path w="8424936" h="1005901">
                <a:moveTo>
                  <a:pt x="0" y="0"/>
                </a:moveTo>
                <a:lnTo>
                  <a:pt x="8424936" y="0"/>
                </a:lnTo>
                <a:lnTo>
                  <a:pt x="8424936" y="1005901"/>
                </a:lnTo>
                <a:lnTo>
                  <a:pt x="0" y="1005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bg1"/>
            </a:solidFill>
            <a:miter lim="800000"/>
          </a:ln>
        </p:spPr>
        <p:style>
          <a:lnRef idx="0">
            <a:srgbClr val="000000"/>
          </a:lnRef>
          <a:fillRef idx="1">
            <a:srgbClr val="000000"/>
          </a:fillRef>
          <a:effectRef idx="0">
            <a:schemeClr val="accent1">
              <a:shade val="80000"/>
              <a:lumOff val="0"/>
            </a:schemeClr>
          </a:effectRef>
          <a:fontRef idx="minor">
            <a:schemeClr val="lt1">
              <a:lumOff val="0"/>
            </a:schemeClr>
          </a:fontRef>
        </p:style>
        <p:txBody>
          <a:bodyPr wrap="square" lIns="45720" tIns="45720" rIns="45720" bIns="45720" anchor="t">
            <a:noAutofit/>
          </a:bodyPr>
          <a:lstStyle/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1200" b="1" kern="1200" dirty="0" smtClean="0">
                <a:solidFill>
                  <a:schemeClr val="lt1">
                    <a:lumOff val="0"/>
                  </a:schemeClr>
                </a:solidFill>
                <a:latin typeface="나눔고딕"/>
                <a:ea typeface="나눔고딕"/>
                <a:cs typeface="+mn-cs"/>
              </a:rPr>
              <a:t>8/12 ~ 8/17 </a:t>
            </a:r>
          </a:p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1200" b="1" kern="1200" dirty="0" smtClean="0">
                <a:solidFill>
                  <a:schemeClr val="lt1">
                    <a:lumOff val="0"/>
                  </a:schemeClr>
                </a:solidFill>
                <a:latin typeface="나눔고딕"/>
                <a:ea typeface="나눔고딕"/>
                <a:cs typeface="+mn-cs"/>
              </a:rPr>
              <a:t>4</a:t>
            </a:r>
            <a:r>
              <a:rPr lang="ko-KR" altLang="en-US" sz="1200" b="1" kern="1200" dirty="0" smtClean="0">
                <a:solidFill>
                  <a:schemeClr val="lt1">
                    <a:lumOff val="0"/>
                  </a:schemeClr>
                </a:solidFill>
                <a:latin typeface="나눔고딕"/>
                <a:ea typeface="나눔고딕"/>
                <a:cs typeface="+mn-cs"/>
              </a:rPr>
              <a:t>시간 일정</a:t>
            </a:r>
            <a:endParaRPr sz="1200" b="1" kern="1200" dirty="0">
              <a:solidFill>
                <a:schemeClr val="tx1"/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8" name="slide7_shape2"/>
          <p:cNvSpPr/>
          <p:nvPr/>
        </p:nvSpPr>
        <p:spPr>
          <a:xfrm>
            <a:off x="1752278" y="4115933"/>
            <a:ext cx="6985357" cy="1005901"/>
          </a:xfrm>
          <a:custGeom>
            <a:avLst/>
            <a:gdLst/>
            <a:ahLst/>
            <a:cxnLst/>
            <a:rect l="l" t="t" r="r" b="b"/>
            <a:pathLst>
              <a:path w="8424936" h="1005901">
                <a:moveTo>
                  <a:pt x="0" y="0"/>
                </a:moveTo>
                <a:lnTo>
                  <a:pt x="8424936" y="0"/>
                </a:lnTo>
                <a:lnTo>
                  <a:pt x="8424936" y="1005901"/>
                </a:lnTo>
                <a:lnTo>
                  <a:pt x="0" y="1005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accent1">
              <a:lumOff val="0"/>
            </a:schemeClr>
          </a:effectRef>
          <a:fontRef idx="minor">
            <a:schemeClr val="lt1"/>
          </a:fontRef>
        </p:style>
        <p:txBody>
          <a:bodyPr wrap="square" lIns="45720" tIns="45720" rIns="45720" bIns="45720" anchor="t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1200" b="1" dirty="0" smtClean="0">
                <a:solidFill>
                  <a:schemeClr val="lt1"/>
                </a:solidFill>
                <a:latin typeface="나눔고딕"/>
                <a:ea typeface="나눔고딕"/>
              </a:rPr>
              <a:t>8/26 ~ 9/31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 smtClean="0">
                <a:latin typeface="나눔고딕"/>
                <a:ea typeface="나눔고딕"/>
              </a:rPr>
              <a:t>합</a:t>
            </a:r>
            <a:r>
              <a:rPr lang="ko-KR" altLang="en-US" sz="1200" b="1" dirty="0">
                <a:latin typeface="나눔고딕"/>
                <a:ea typeface="나눔고딕"/>
              </a:rPr>
              <a:t>숙</a:t>
            </a:r>
            <a:endParaRPr sz="1200" b="1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19" name="slide7_shape3"/>
          <p:cNvSpPr/>
          <p:nvPr/>
        </p:nvSpPr>
        <p:spPr>
          <a:xfrm>
            <a:off x="312701" y="5121834"/>
            <a:ext cx="1439578" cy="1005901"/>
          </a:xfrm>
          <a:custGeom>
            <a:avLst/>
            <a:gdLst/>
            <a:ahLst/>
            <a:cxnLst/>
            <a:rect l="l" t="t" r="r" b="b"/>
            <a:pathLst>
              <a:path w="4212467" h="1921616">
                <a:moveTo>
                  <a:pt x="0" y="0"/>
                </a:moveTo>
                <a:lnTo>
                  <a:pt x="4212467" y="0"/>
                </a:lnTo>
                <a:lnTo>
                  <a:pt x="4212467" y="1921616"/>
                </a:lnTo>
                <a:lnTo>
                  <a:pt x="0" y="19216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accent1">
              <a:lumOff val="0"/>
            </a:schemeClr>
          </a:effectRef>
          <a:fontRef idx="minor">
            <a:schemeClr val="lt1"/>
          </a:fontRef>
        </p:style>
        <p:txBody>
          <a:bodyPr wrap="square" lIns="45720" tIns="45720" rIns="45720" bIns="45720" anchor="t">
            <a:noAutofit/>
          </a:bodyPr>
          <a:lstStyle/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ko-KR" sz="1200" b="1" kern="1200" dirty="0" smtClean="0">
                <a:solidFill>
                  <a:schemeClr val="lt1"/>
                </a:solidFill>
                <a:latin typeface="나눔고딕"/>
                <a:ea typeface="나눔고딕"/>
                <a:cs typeface="+mn-cs"/>
              </a:rPr>
              <a:t>9/1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>
                <a:latin typeface="나눔고딕"/>
                <a:ea typeface="나눔고딕"/>
              </a:rPr>
              <a:t>휴일</a:t>
            </a:r>
            <a:endParaRPr sz="1200" b="1" dirty="0">
              <a:latin typeface="나눔고딕"/>
              <a:ea typeface="나눔고딕"/>
            </a:endParaRPr>
          </a:p>
        </p:txBody>
      </p:sp>
      <p:sp>
        <p:nvSpPr>
          <p:cNvPr id="20" name="slide7_shape2"/>
          <p:cNvSpPr/>
          <p:nvPr/>
        </p:nvSpPr>
        <p:spPr>
          <a:xfrm>
            <a:off x="1763107" y="5121834"/>
            <a:ext cx="2941499" cy="1005901"/>
          </a:xfrm>
          <a:custGeom>
            <a:avLst/>
            <a:gdLst/>
            <a:ahLst/>
            <a:cxnLst/>
            <a:rect l="l" t="t" r="r" b="b"/>
            <a:pathLst>
              <a:path w="8424936" h="1005901">
                <a:moveTo>
                  <a:pt x="0" y="0"/>
                </a:moveTo>
                <a:lnTo>
                  <a:pt x="8424936" y="0"/>
                </a:lnTo>
                <a:lnTo>
                  <a:pt x="8424936" y="1005901"/>
                </a:lnTo>
                <a:lnTo>
                  <a:pt x="0" y="1005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rgbClr val="000000"/>
          </a:lnRef>
          <a:fillRef idx="1">
            <a:srgbClr val="000000"/>
          </a:fillRef>
          <a:effectRef idx="0">
            <a:schemeClr val="accent1">
              <a:lumOff val="0"/>
            </a:schemeClr>
          </a:effectRef>
          <a:fontRef idx="minor">
            <a:schemeClr val="lt1"/>
          </a:fontRef>
        </p:style>
        <p:txBody>
          <a:bodyPr wrap="square" lIns="45720" tIns="45720" rIns="45720" bIns="45720" anchor="t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en-US" sz="1200" b="1" dirty="0" smtClean="0">
                <a:solidFill>
                  <a:schemeClr val="lt1"/>
                </a:solidFill>
                <a:latin typeface="나눔고딕"/>
                <a:ea typeface="나눔고딕"/>
              </a:rPr>
              <a:t>9/2 ~ 9/4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 smtClean="0">
                <a:latin typeface="나눔고딕"/>
                <a:ea typeface="나눔고딕"/>
              </a:rPr>
              <a:t>합</a:t>
            </a:r>
            <a:r>
              <a:rPr lang="ko-KR" altLang="en-US" sz="1200" b="1" dirty="0">
                <a:latin typeface="나눔고딕"/>
                <a:ea typeface="나눔고딕"/>
              </a:rPr>
              <a:t>숙</a:t>
            </a:r>
            <a:endParaRPr sz="1200" b="1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  <p:sp>
        <p:nvSpPr>
          <p:cNvPr id="21" name="slide7_shape2"/>
          <p:cNvSpPr/>
          <p:nvPr/>
        </p:nvSpPr>
        <p:spPr>
          <a:xfrm>
            <a:off x="4704605" y="5121833"/>
            <a:ext cx="4032445" cy="1005901"/>
          </a:xfrm>
          <a:custGeom>
            <a:avLst/>
            <a:gdLst/>
            <a:ahLst/>
            <a:cxnLst/>
            <a:rect l="l" t="t" r="r" b="b"/>
            <a:pathLst>
              <a:path w="8424936" h="1005901">
                <a:moveTo>
                  <a:pt x="0" y="0"/>
                </a:moveTo>
                <a:lnTo>
                  <a:pt x="8424936" y="0"/>
                </a:lnTo>
                <a:lnTo>
                  <a:pt x="8424936" y="1005901"/>
                </a:lnTo>
                <a:lnTo>
                  <a:pt x="0" y="10059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76200">
            <a:solidFill>
              <a:schemeClr val="bg1"/>
            </a:solidFill>
            <a:miter lim="800000"/>
          </a:ln>
        </p:spPr>
        <p:style>
          <a:lnRef idx="0">
            <a:srgbClr val="000000"/>
          </a:lnRef>
          <a:fillRef idx="1">
            <a:srgbClr val="000000"/>
          </a:fillRef>
          <a:effectRef idx="0">
            <a:schemeClr val="accent1">
              <a:shade val="80000"/>
              <a:lumOff val="0"/>
            </a:schemeClr>
          </a:effectRef>
          <a:fontRef idx="minor">
            <a:schemeClr val="lt1">
              <a:lumOff val="0"/>
            </a:schemeClr>
          </a:fontRef>
        </p:style>
        <p:txBody>
          <a:bodyPr wrap="square" lIns="45720" tIns="45720" rIns="45720" bIns="45720" anchor="t">
            <a:noAutofit/>
          </a:bodyPr>
          <a:lstStyle/>
          <a:p>
            <a:pPr marL="0" lvl="0" algn="l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>
                <a:latin typeface="나눔고딕"/>
                <a:ea typeface="나눔고딕"/>
              </a:rPr>
              <a:t>9</a:t>
            </a:r>
            <a:r>
              <a:rPr lang="ko-KR" altLang="en-US" sz="1200" b="1" dirty="0" smtClean="0">
                <a:latin typeface="나눔고딕"/>
                <a:ea typeface="나눔고딕"/>
              </a:rPr>
              <a:t>월 중 </a:t>
            </a:r>
            <a:r>
              <a:rPr lang="en-US" altLang="ko-KR" sz="1200" b="1" dirty="0" smtClean="0">
                <a:latin typeface="나눔고딕"/>
                <a:ea typeface="나눔고딕"/>
              </a:rPr>
              <a:t>~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200" b="1" dirty="0" err="1" smtClean="0">
                <a:solidFill>
                  <a:schemeClr val="lt1"/>
                </a:solidFill>
                <a:latin typeface="나눔고딕"/>
                <a:ea typeface="나눔고딕"/>
              </a:rPr>
              <a:t>고연전</a:t>
            </a:r>
            <a:r>
              <a:rPr lang="ko-KR" altLang="en-US" sz="1200" b="1" dirty="0" smtClean="0">
                <a:solidFill>
                  <a:schemeClr val="lt1"/>
                </a:solidFill>
                <a:latin typeface="나눔고딕"/>
                <a:ea typeface="나눔고딕"/>
              </a:rPr>
              <a:t> 중계 </a:t>
            </a:r>
            <a:r>
              <a:rPr lang="ko-KR" altLang="en-US" sz="1200" b="1" dirty="0">
                <a:solidFill>
                  <a:schemeClr val="lt1"/>
                </a:solidFill>
                <a:latin typeface="나눔고딕"/>
                <a:ea typeface="나눔고딕"/>
              </a:rPr>
              <a:t>준비</a:t>
            </a:r>
            <a:endParaRPr sz="1200" b="1" dirty="0">
              <a:solidFill>
                <a:schemeClr val="lt1"/>
              </a:solidFill>
              <a:latin typeface="나눔고딕"/>
              <a:ea typeface="나눔고딕"/>
            </a:endParaRPr>
          </a:p>
        </p:txBody>
      </p:sp>
    </p:spTree>
    <p:extLst>
      <p:ext uri="{BB962C8B-B14F-4D97-AF65-F5344CB8AC3E}">
        <p14:creationId xmlns:p14="http://schemas.microsoft.com/office/powerpoint/2010/main" val="31000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3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3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143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3_shape3"/>
          <p:cNvSpPr>
            <a:spLocks noGrp="1"/>
          </p:cNvSpPr>
          <p:nvPr>
            <p:ph type="ctrTitle"/>
          </p:nvPr>
        </p:nvSpPr>
        <p:spPr>
          <a:xfrm>
            <a:off x="755576" y="446807"/>
            <a:ext cx="5108104" cy="1470025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kern="1200" dirty="0" err="1" smtClean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방송제</a:t>
            </a:r>
            <a:r>
              <a:rPr lang="ko-KR" altLang="en-US" sz="4000" b="1" kern="1200" dirty="0" smtClean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 홍보 방안</a:t>
            </a:r>
            <a:endParaRPr sz="4000" b="1" kern="1200" dirty="0">
              <a:solidFill>
                <a:schemeClr val="bg1"/>
              </a:solidFill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6" name="slide3_shape4"/>
          <p:cNvSpPr/>
          <p:nvPr/>
        </p:nvSpPr>
        <p:spPr>
          <a:xfrm>
            <a:off x="6804248" y="476673"/>
            <a:ext cx="1645170" cy="108012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2400" b="1" i="0" strike="noStrike" kern="1200" cap="none" spc="-15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 ExtraBold"/>
                <a:ea typeface="나눔고딕 ExtraBold"/>
                <a:cs typeface="+mj-cs"/>
              </a:rPr>
              <a:t>04</a:t>
            </a:r>
            <a:endParaRPr sz="2400" b="0" i="0" strike="noStrike" kern="1200" cap="none" spc="0" baseline="0" dirty="0">
              <a:ln>
                <a:noFill/>
              </a:ln>
              <a:solidFill>
                <a:schemeClr val="bg1"/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1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5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093296"/>
            <a:ext cx="852686" cy="204645"/>
          </a:xfrm>
          <a:prstGeom prst="rect">
            <a:avLst/>
          </a:prstGeom>
        </p:spPr>
      </p:pic>
      <p:sp>
        <p:nvSpPr>
          <p:cNvPr id="4" name="slide5_shape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홍보 방안 </a:t>
            </a:r>
            <a:r>
              <a:rPr lang="en-US" altLang="ko-KR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– 1</a:t>
            </a:r>
            <a:r>
              <a:rPr lang="en-US" altLang="ko-KR" sz="3000" b="1" kern="1200" spc="-100" dirty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/>
            </a:r>
            <a:br>
              <a:rPr lang="en-US" altLang="ko-KR" sz="3000" b="1" kern="1200" spc="-100" dirty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</a:br>
            <a:endParaRPr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5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093296"/>
            <a:ext cx="852686" cy="204645"/>
          </a:xfrm>
          <a:prstGeom prst="rect">
            <a:avLst/>
          </a:prstGeom>
        </p:spPr>
      </p:pic>
      <p:sp>
        <p:nvSpPr>
          <p:cNvPr id="6" name="slide5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8" name="slide5_shape4"/>
          <p:cNvSpPr/>
          <p:nvPr/>
        </p:nvSpPr>
        <p:spPr>
          <a:xfrm>
            <a:off x="1835696" y="3429000"/>
            <a:ext cx="2557661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lide5_shape5"/>
          <p:cNvSpPr/>
          <p:nvPr/>
        </p:nvSpPr>
        <p:spPr>
          <a:xfrm>
            <a:off x="1835696" y="3429000"/>
            <a:ext cx="2520280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5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예고편 형식 영상을 제작해 관심 유도</a:t>
            </a:r>
            <a:endParaRPr sz="115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0" name="slide5_shape6"/>
          <p:cNvSpPr/>
          <p:nvPr/>
        </p:nvSpPr>
        <p:spPr>
          <a:xfrm>
            <a:off x="395536" y="2708920"/>
            <a:ext cx="2304256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5_shape7"/>
          <p:cNvSpPr/>
          <p:nvPr/>
        </p:nvSpPr>
        <p:spPr>
          <a:xfrm>
            <a:off x="395537" y="2708920"/>
            <a:ext cx="2304256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5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홍보영상을 </a:t>
            </a:r>
            <a:r>
              <a:rPr lang="ko-KR" altLang="en-US" sz="115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페이스북</a:t>
            </a:r>
            <a:r>
              <a:rPr lang="en-US" altLang="ko-KR" sz="1150" b="1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 sz="115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등에 게재</a:t>
            </a:r>
            <a:endParaRPr sz="115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2" name="slide5_shape8"/>
          <p:cNvSpPr/>
          <p:nvPr/>
        </p:nvSpPr>
        <p:spPr>
          <a:xfrm>
            <a:off x="3663033" y="4149080"/>
            <a:ext cx="2421135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slide5_shape9"/>
          <p:cNvSpPr/>
          <p:nvPr/>
        </p:nvSpPr>
        <p:spPr>
          <a:xfrm>
            <a:off x="3663033" y="4149080"/>
            <a:ext cx="2421135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5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팜플렛</a:t>
            </a:r>
            <a:r>
              <a:rPr lang="ko-KR" altLang="en-US" sz="115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과</a:t>
            </a:r>
            <a:r>
              <a:rPr lang="en-US" altLang="ko-KR" sz="115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 sz="115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포스터를 학우에게 배부</a:t>
            </a:r>
            <a:endParaRPr sz="115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4" name="slide5_shape10"/>
          <p:cNvSpPr/>
          <p:nvPr/>
        </p:nvSpPr>
        <p:spPr>
          <a:xfrm>
            <a:off x="5364088" y="4869160"/>
            <a:ext cx="2736304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slide5_shape11"/>
          <p:cNvSpPr/>
          <p:nvPr/>
        </p:nvSpPr>
        <p:spPr>
          <a:xfrm>
            <a:off x="5364088" y="4869160"/>
            <a:ext cx="2736304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5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현장 부스</a:t>
            </a:r>
            <a:r>
              <a:rPr lang="ko-KR" altLang="en-US" sz="115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를 통해 학우에게 다가가 홍보</a:t>
            </a:r>
            <a:endParaRPr sz="115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cxnSp>
        <p:nvCxnSpPr>
          <p:cNvPr id="16" name="slide5_shape12"/>
          <p:cNvCxnSpPr/>
          <p:nvPr/>
        </p:nvCxnSpPr>
        <p:spPr>
          <a:xfrm rot="16200000" flipH="1">
            <a:off x="1790825" y="3068960"/>
            <a:ext cx="360040" cy="360040"/>
          </a:xfrm>
          <a:prstGeom prst="line">
            <a:avLst/>
          </a:prstGeom>
          <a:ln w="19050" cap="flat">
            <a:solidFill>
              <a:schemeClr val="accent6">
                <a:lumMod val="75000"/>
              </a:schemeClr>
            </a:solidFill>
            <a:prstDash val="sysDash"/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lide5_shape13"/>
          <p:cNvCxnSpPr/>
          <p:nvPr/>
        </p:nvCxnSpPr>
        <p:spPr>
          <a:xfrm rot="16200000" flipH="1">
            <a:off x="3735040" y="3789040"/>
            <a:ext cx="360040" cy="360040"/>
          </a:xfrm>
          <a:prstGeom prst="line">
            <a:avLst/>
          </a:prstGeom>
          <a:ln w="19050" cap="flat">
            <a:solidFill>
              <a:schemeClr val="accent6">
                <a:lumMod val="75000"/>
              </a:schemeClr>
            </a:solidFill>
            <a:prstDash val="sysDash"/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lide5_shape14"/>
          <p:cNvCxnSpPr/>
          <p:nvPr/>
        </p:nvCxnSpPr>
        <p:spPr>
          <a:xfrm rot="16200000" flipH="1">
            <a:off x="5436096" y="4509120"/>
            <a:ext cx="360040" cy="360040"/>
          </a:xfrm>
          <a:prstGeom prst="line">
            <a:avLst/>
          </a:prstGeom>
          <a:ln w="19050" cap="flat">
            <a:solidFill>
              <a:schemeClr val="accent6">
                <a:lumMod val="75000"/>
              </a:schemeClr>
            </a:solidFill>
            <a:prstDash val="sysDash"/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5_shape15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1600" b="1" i="0" strike="noStrike" kern="1200" cap="none" spc="-15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나눔고딕 ExtraBold"/>
                <a:ea typeface="나눔고딕 ExtraBold"/>
                <a:cs typeface="+mj-cs"/>
              </a:rPr>
              <a:t>4-1</a:t>
            </a:r>
            <a:endParaRPr sz="1600" b="0" i="0" strike="noStrike" kern="1200" cap="none" spc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23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4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4" name="slide4_shape1"/>
          <p:cNvSpPr>
            <a:spLocks noGrp="1"/>
          </p:cNvSpPr>
          <p:nvPr>
            <p:ph type="ctrTitle"/>
          </p:nvPr>
        </p:nvSpPr>
        <p:spPr>
          <a:xfrm>
            <a:off x="457108" y="188640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홍보 방안 </a:t>
            </a:r>
            <a:r>
              <a:rPr lang="en-US" altLang="ko-KR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- 2</a:t>
            </a:r>
            <a:endParaRPr lang="en-US" altLang="ko-KR"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4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6" name="slide4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1" name="slide4_shape7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1600" b="1" spc="-150" dirty="0" smtClean="0">
                <a:solidFill>
                  <a:schemeClr val="tx2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4-2</a:t>
            </a:r>
            <a:endParaRPr sz="1600" b="0" i="0" strike="noStrike" kern="1200" cap="none" spc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10" name="slide4_shape5"/>
          <p:cNvSpPr/>
          <p:nvPr/>
        </p:nvSpPr>
        <p:spPr>
          <a:xfrm>
            <a:off x="395536" y="2204864"/>
            <a:ext cx="6120680" cy="3370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22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축하공연</a:t>
            </a:r>
            <a:endParaRPr lang="en-US" altLang="ko-KR" sz="22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대</a:t>
            </a:r>
            <a:r>
              <a:rPr lang="ko-KR" altLang="en-US" sz="1200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중</a:t>
            </a:r>
            <a:r>
              <a:rPr lang="ko-KR" altLang="en-US" sz="12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의 관심을 받는 연예인을 통해 </a:t>
            </a:r>
            <a:r>
              <a:rPr lang="ko-KR" altLang="en-US" sz="1200" kern="12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방송제에</a:t>
            </a:r>
            <a:r>
              <a:rPr lang="ko-KR" altLang="en-US" sz="12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대한 관심 제고</a:t>
            </a:r>
            <a:endParaRPr lang="en-US" altLang="ko-KR" sz="12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방송제의 전체적 분위기와 비용에 대한 측면을 고려해야</a:t>
            </a:r>
            <a:endParaRPr lang="en-US" altLang="ko-KR" sz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2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예산 </a:t>
            </a:r>
            <a:r>
              <a:rPr lang="en-US" altLang="ko-KR" sz="12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400~500</a:t>
            </a: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만원 규모</a:t>
            </a:r>
            <a:r>
              <a:rPr lang="ko-KR" altLang="en-US" sz="12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endParaRPr lang="en-US" altLang="ko-KR" sz="12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algn="l" defTabSz="914400" latinLnBrk="1">
              <a:lnSpc>
                <a:spcPct val="150000"/>
              </a:lnSpc>
            </a:pPr>
            <a:endParaRPr lang="en-US" altLang="ko-KR" sz="1300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2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프로모션</a:t>
            </a:r>
            <a:endParaRPr lang="en-US" altLang="ko-KR" sz="2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상품</a:t>
            </a:r>
            <a:r>
              <a:rPr lang="en-US" altLang="ko-KR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현금</a:t>
            </a:r>
            <a:r>
              <a:rPr lang="en-US" altLang="ko-KR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혜택 등 다양한 프로모션으로 방송 시청 유인</a:t>
            </a:r>
            <a:endParaRPr lang="en-US" altLang="ko-KR" sz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방법</a:t>
            </a:r>
            <a:r>
              <a:rPr lang="en-US" altLang="ko-KR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비용</a:t>
            </a:r>
            <a:r>
              <a:rPr lang="en-US" altLang="ko-KR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 </a:t>
            </a: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프로모션 효과에 대해 충분히 비교해야</a:t>
            </a:r>
            <a:endParaRPr lang="en-US" altLang="ko-KR" sz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주변 상점이나 기업과 협약</a:t>
            </a:r>
            <a:endParaRPr lang="en-US" altLang="ko-KR" sz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26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10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10_shape2"/>
          <p:cNvSpPr>
            <a:spLocks noGrp="1"/>
          </p:cNvSpPr>
          <p:nvPr>
            <p:ph type="ctrTitle"/>
          </p:nvPr>
        </p:nvSpPr>
        <p:spPr>
          <a:xfrm>
            <a:off x="400000" y="620689"/>
            <a:ext cx="5108104" cy="936103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kern="1200" dirty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감사합니다</a:t>
            </a:r>
            <a:r>
              <a:rPr lang="en-US" altLang="ko-KR" sz="4000" b="1" kern="1200" dirty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.</a:t>
            </a:r>
            <a:endParaRPr sz="4000" b="1" kern="1200" dirty="0">
              <a:solidFill>
                <a:schemeClr val="bg1"/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03640" y="5391141"/>
            <a:ext cx="269035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ko-KR" altLang="en-US" sz="2000" dirty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rPr>
              <a:t>고려대학교 교육방송국</a:t>
            </a:r>
            <a:endParaRPr lang="en-US" altLang="ko-KR" sz="2000" dirty="0"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</a:endParaRPr>
          </a:p>
          <a:p>
            <a:pPr>
              <a:spcBef>
                <a:spcPct val="0"/>
              </a:spcBef>
            </a:pPr>
            <a:r>
              <a:rPr lang="ko-KR" altLang="en-US" sz="1500" dirty="0" smtClean="0">
                <a:solidFill>
                  <a:schemeClr val="bg1"/>
                </a:solidFill>
              </a:rPr>
              <a:t>서울특별시 성북구 안암동</a:t>
            </a:r>
            <a:r>
              <a:rPr lang="en-US" altLang="ko-KR" sz="1500" dirty="0">
                <a:solidFill>
                  <a:schemeClr val="bg1"/>
                </a:solidFill>
              </a:rPr>
              <a:t> </a:t>
            </a:r>
            <a:r>
              <a:rPr lang="en-US" altLang="ko-KR" sz="1500" dirty="0" smtClean="0">
                <a:solidFill>
                  <a:schemeClr val="bg1"/>
                </a:solidFill>
              </a:rPr>
              <a:t>5</a:t>
            </a:r>
            <a:r>
              <a:rPr lang="ko-KR" altLang="en-US" sz="1500" dirty="0" smtClean="0">
                <a:solidFill>
                  <a:schemeClr val="bg1"/>
                </a:solidFill>
              </a:rPr>
              <a:t>가 </a:t>
            </a:r>
            <a:endParaRPr lang="en-US" altLang="ko-KR" sz="15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</a:pPr>
            <a:r>
              <a:rPr lang="ko-KR" altLang="en-US" sz="1500" dirty="0" smtClean="0">
                <a:solidFill>
                  <a:schemeClr val="bg1"/>
                </a:solidFill>
              </a:rPr>
              <a:t>고려대학교 홍보관 </a:t>
            </a:r>
            <a:r>
              <a:rPr lang="en-US" altLang="ko-KR" sz="1500" dirty="0" smtClean="0">
                <a:solidFill>
                  <a:schemeClr val="bg1"/>
                </a:solidFill>
              </a:rPr>
              <a:t>215 - 7</a:t>
            </a:r>
            <a:r>
              <a:rPr lang="ko-KR" altLang="en-US" sz="1500" dirty="0" smtClean="0">
                <a:solidFill>
                  <a:schemeClr val="bg1"/>
                </a:solidFill>
              </a:rPr>
              <a:t>호</a:t>
            </a:r>
            <a:endParaRPr lang="en-US" altLang="ko-KR" sz="1500" dirty="0" smtClean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altLang="ko-KR" sz="1500" dirty="0" smtClean="0">
                <a:solidFill>
                  <a:schemeClr val="bg1"/>
                </a:solidFill>
              </a:rPr>
              <a:t>Tel. 02-926-4510 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  <p:sp>
        <p:nvSpPr>
          <p:cNvPr id="8" name="slide3_shape2"/>
          <p:cNvSpPr/>
          <p:nvPr/>
        </p:nvSpPr>
        <p:spPr>
          <a:xfrm>
            <a:off x="5868144" y="5321789"/>
            <a:ext cx="2725851" cy="1231313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505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2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2_shape2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2880320" cy="576064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2400" b="1" kern="1200" dirty="0">
                <a:solidFill>
                  <a:schemeClr val="bg1"/>
                </a:solidFill>
                <a:latin typeface="나눔고딕"/>
                <a:ea typeface="나눔고딕"/>
                <a:cs typeface="+mj-cs"/>
              </a:rPr>
              <a:t>목차</a:t>
            </a:r>
            <a:endParaRPr sz="2400" b="1" kern="1200" dirty="0">
              <a:solidFill>
                <a:schemeClr val="bg1"/>
              </a:solidFill>
              <a:latin typeface="나눔고딕"/>
              <a:ea typeface="나눔고딕"/>
              <a:cs typeface="+mj-cs"/>
            </a:endParaRPr>
          </a:p>
        </p:txBody>
      </p:sp>
      <p:sp>
        <p:nvSpPr>
          <p:cNvPr id="5" name="slide2_shape3"/>
          <p:cNvSpPr/>
          <p:nvPr/>
        </p:nvSpPr>
        <p:spPr>
          <a:xfrm>
            <a:off x="2699792" y="1669531"/>
            <a:ext cx="3312368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0" lvl="0" indent="0" algn="l" defTabSz="91440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r>
              <a:rPr lang="en-US" altLang="ko-KR" sz="1400" b="1" i="0" strike="noStrike" kern="1200" cap="none" spc="-20" baseline="0" dirty="0">
                <a:ln>
                  <a:noFill/>
                </a:ln>
                <a:solidFill>
                  <a:schemeClr val="bg1"/>
                </a:solidFill>
                <a:effectLst/>
                <a:latin typeface="나눔고딕"/>
                <a:ea typeface="나눔고딕"/>
                <a:cs typeface="+mn-cs"/>
              </a:rPr>
              <a:t>02 </a:t>
            </a:r>
            <a:r>
              <a:rPr lang="ko-KR" altLang="en-US" sz="14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기획</a:t>
            </a:r>
            <a:r>
              <a:rPr lang="ko-KR" altLang="en-US" sz="1400" b="1" spc="-20" dirty="0">
                <a:solidFill>
                  <a:schemeClr val="bg1"/>
                </a:solidFill>
                <a:latin typeface="나눔고딕"/>
                <a:ea typeface="나눔고딕"/>
              </a:rPr>
              <a:t> </a:t>
            </a:r>
            <a:r>
              <a:rPr lang="ko-KR" altLang="en-US" sz="14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방향</a:t>
            </a:r>
            <a:endParaRPr sz="1400" b="1" i="0" strike="noStrike" kern="1200" cap="none" spc="-20" baseline="0" dirty="0">
              <a:ln>
                <a:noFill/>
              </a:ln>
              <a:solidFill>
                <a:schemeClr val="bg1"/>
              </a:solidFill>
              <a:effectLst/>
              <a:latin typeface="나눔고딕"/>
              <a:ea typeface="나눔고딕"/>
              <a:cs typeface="+mn-cs"/>
            </a:endParaRPr>
          </a:p>
        </p:txBody>
      </p:sp>
      <p:sp>
        <p:nvSpPr>
          <p:cNvPr id="6" name="slide2_shape4"/>
          <p:cNvSpPr/>
          <p:nvPr/>
        </p:nvSpPr>
        <p:spPr>
          <a:xfrm>
            <a:off x="5796136" y="1669531"/>
            <a:ext cx="3312368" cy="648072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2-1      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기획 의도</a:t>
            </a:r>
            <a:endParaRPr lang="en-US" altLang="ko-KR" sz="1100" kern="1200" spc="-20" dirty="0" smtClean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2-2      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프로그램 구성과 기조</a:t>
            </a:r>
            <a:endParaRPr sz="1100" kern="1200" spc="-20" dirty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</p:txBody>
      </p:sp>
      <p:cxnSp>
        <p:nvCxnSpPr>
          <p:cNvPr id="7" name="slide2_shape5"/>
          <p:cNvCxnSpPr/>
          <p:nvPr/>
        </p:nvCxnSpPr>
        <p:spPr>
          <a:xfrm>
            <a:off x="2771800" y="1597523"/>
            <a:ext cx="2952328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lide2_shape6"/>
          <p:cNvCxnSpPr/>
          <p:nvPr/>
        </p:nvCxnSpPr>
        <p:spPr>
          <a:xfrm>
            <a:off x="5868144" y="1597523"/>
            <a:ext cx="2780279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2_shape7"/>
          <p:cNvSpPr/>
          <p:nvPr/>
        </p:nvSpPr>
        <p:spPr>
          <a:xfrm>
            <a:off x="2699792" y="2729286"/>
            <a:ext cx="3312368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0" lvl="0" indent="0" algn="l" defTabSz="91440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r>
              <a:rPr lang="en-US" altLang="ko-KR" sz="1400" b="1" i="0" strike="noStrike" kern="1200" cap="none" spc="-2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"/>
                <a:ea typeface="나눔고딕"/>
                <a:cs typeface="+mn-cs"/>
              </a:rPr>
              <a:t>03 </a:t>
            </a:r>
            <a:r>
              <a:rPr lang="ko-KR" altLang="en-US" sz="1400" b="1" i="0" strike="noStrike" kern="1200" cap="none" spc="-2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"/>
                <a:ea typeface="나눔고딕"/>
                <a:cs typeface="+mn-cs"/>
              </a:rPr>
              <a:t>제작 계획</a:t>
            </a:r>
            <a:endParaRPr sz="1400" b="1" i="0" strike="noStrike" kern="1200" cap="none" spc="-20" baseline="0" dirty="0">
              <a:ln>
                <a:noFill/>
              </a:ln>
              <a:solidFill>
                <a:schemeClr val="bg1"/>
              </a:solidFill>
              <a:effectLst/>
              <a:latin typeface="나눔고딕"/>
              <a:ea typeface="나눔고딕"/>
              <a:cs typeface="+mn-cs"/>
            </a:endParaRPr>
          </a:p>
        </p:txBody>
      </p:sp>
      <p:sp>
        <p:nvSpPr>
          <p:cNvPr id="10" name="slide2_shape8"/>
          <p:cNvSpPr/>
          <p:nvPr/>
        </p:nvSpPr>
        <p:spPr>
          <a:xfrm>
            <a:off x="5796136" y="2729286"/>
            <a:ext cx="3312368" cy="648072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3-1      </a:t>
            </a:r>
            <a:r>
              <a:rPr lang="ko-KR" altLang="en-US" sz="1100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조별 인원</a:t>
            </a:r>
            <a:endParaRPr lang="en-US" altLang="ko-KR" sz="1100" spc="-20" dirty="0" smtClean="0">
              <a:solidFill>
                <a:schemeClr val="bg1"/>
              </a:solidFill>
              <a:latin typeface="나눔고딕"/>
              <a:ea typeface="나눔고딕"/>
            </a:endParaRPr>
          </a:p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3-2      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제작 일정</a:t>
            </a:r>
            <a:endParaRPr sz="1100" kern="1200" spc="-20" dirty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</p:txBody>
      </p:sp>
      <p:cxnSp>
        <p:nvCxnSpPr>
          <p:cNvPr id="11" name="slide2_shape9"/>
          <p:cNvCxnSpPr/>
          <p:nvPr/>
        </p:nvCxnSpPr>
        <p:spPr>
          <a:xfrm>
            <a:off x="5868144" y="2657278"/>
            <a:ext cx="2780279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lide2_shape10"/>
          <p:cNvCxnSpPr/>
          <p:nvPr/>
        </p:nvCxnSpPr>
        <p:spPr>
          <a:xfrm>
            <a:off x="2771800" y="2657278"/>
            <a:ext cx="2952328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2_shape11"/>
          <p:cNvSpPr/>
          <p:nvPr/>
        </p:nvSpPr>
        <p:spPr>
          <a:xfrm>
            <a:off x="2699792" y="609776"/>
            <a:ext cx="3312368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0" lvl="0" indent="0" algn="l" defTabSz="91440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r>
              <a:rPr lang="en-US" altLang="ko-KR" sz="1400" b="1" i="0" strike="noStrike" kern="1200" cap="none" spc="-20" baseline="0" dirty="0">
                <a:ln>
                  <a:noFill/>
                </a:ln>
                <a:solidFill>
                  <a:schemeClr val="bg1"/>
                </a:solidFill>
                <a:effectLst/>
                <a:latin typeface="나눔고딕"/>
                <a:ea typeface="나눔고딕"/>
                <a:cs typeface="+mn-cs"/>
              </a:rPr>
              <a:t>01 </a:t>
            </a:r>
            <a:r>
              <a:rPr lang="ko-KR" altLang="en-US" sz="1400" b="1" spc="-20" dirty="0" err="1" smtClean="0">
                <a:solidFill>
                  <a:schemeClr val="bg1"/>
                </a:solidFill>
                <a:latin typeface="나눔고딕"/>
                <a:ea typeface="나눔고딕"/>
              </a:rPr>
              <a:t>고연연합방송제란</a:t>
            </a:r>
            <a:r>
              <a:rPr lang="en-US" altLang="ko-KR" sz="14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?</a:t>
            </a:r>
            <a:endParaRPr sz="1400" b="1" i="0" strike="noStrike" kern="1200" cap="none" spc="-20" baseline="0" dirty="0">
              <a:ln>
                <a:noFill/>
              </a:ln>
              <a:solidFill>
                <a:schemeClr val="bg1"/>
              </a:solidFill>
              <a:effectLst/>
              <a:latin typeface="나눔고딕"/>
              <a:ea typeface="나눔고딕"/>
              <a:cs typeface="+mn-cs"/>
            </a:endParaRPr>
          </a:p>
        </p:txBody>
      </p:sp>
      <p:sp>
        <p:nvSpPr>
          <p:cNvPr id="14" name="slide2_shape12"/>
          <p:cNvSpPr/>
          <p:nvPr/>
        </p:nvSpPr>
        <p:spPr>
          <a:xfrm>
            <a:off x="5796136" y="609776"/>
            <a:ext cx="3312368" cy="648072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1-1      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방송제의 </a:t>
            </a:r>
            <a:r>
              <a:rPr lang="ko-KR" altLang="en-US" sz="1100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개관</a:t>
            </a:r>
            <a:endParaRPr lang="en-US" altLang="ko-KR" sz="1100" kern="1200" spc="-20" dirty="0" smtClean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1-2      36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회 </a:t>
            </a:r>
            <a:r>
              <a:rPr lang="ko-KR" altLang="en-US" sz="1100" kern="1200" spc="-20" dirty="0" err="1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고연연합방송제</a:t>
            </a:r>
            <a:endParaRPr sz="1100" kern="1200" spc="-20" dirty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</p:txBody>
      </p:sp>
      <p:cxnSp>
        <p:nvCxnSpPr>
          <p:cNvPr id="15" name="slide2_shape13"/>
          <p:cNvCxnSpPr/>
          <p:nvPr/>
        </p:nvCxnSpPr>
        <p:spPr>
          <a:xfrm>
            <a:off x="2771800" y="537768"/>
            <a:ext cx="2952328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lide2_shape14"/>
          <p:cNvCxnSpPr/>
          <p:nvPr/>
        </p:nvCxnSpPr>
        <p:spPr>
          <a:xfrm>
            <a:off x="5868144" y="537768"/>
            <a:ext cx="2780279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2_shape15"/>
          <p:cNvSpPr/>
          <p:nvPr/>
        </p:nvSpPr>
        <p:spPr>
          <a:xfrm>
            <a:off x="2699792" y="3789040"/>
            <a:ext cx="3312368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0" lvl="0" indent="0" algn="l" defTabSz="914400" latinLnBrk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tabLst/>
            </a:pPr>
            <a:r>
              <a:rPr lang="en-US" altLang="ko-KR" sz="1400" b="1" i="0" strike="noStrike" kern="1200" cap="none" spc="-20" baseline="0" dirty="0">
                <a:ln>
                  <a:noFill/>
                </a:ln>
                <a:solidFill>
                  <a:schemeClr val="bg1"/>
                </a:solidFill>
                <a:effectLst/>
                <a:latin typeface="나눔고딕"/>
                <a:ea typeface="나눔고딕"/>
                <a:cs typeface="+mn-cs"/>
              </a:rPr>
              <a:t>04  </a:t>
            </a:r>
            <a:r>
              <a:rPr lang="ko-KR" altLang="en-US" sz="14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홍보</a:t>
            </a:r>
            <a:endParaRPr sz="1400" b="1" i="0" strike="noStrike" kern="1200" cap="none" spc="-20" baseline="0" dirty="0">
              <a:ln>
                <a:noFill/>
              </a:ln>
              <a:solidFill>
                <a:schemeClr val="bg1"/>
              </a:solidFill>
              <a:effectLst/>
              <a:latin typeface="나눔고딕"/>
              <a:ea typeface="나눔고딕"/>
              <a:cs typeface="+mn-cs"/>
            </a:endParaRPr>
          </a:p>
        </p:txBody>
      </p:sp>
      <p:sp>
        <p:nvSpPr>
          <p:cNvPr id="18" name="slide2_shape16"/>
          <p:cNvSpPr/>
          <p:nvPr/>
        </p:nvSpPr>
        <p:spPr>
          <a:xfrm>
            <a:off x="5796136" y="3789040"/>
            <a:ext cx="3312368" cy="648072"/>
          </a:xfrm>
          <a:prstGeom prst="rect">
            <a:avLst/>
          </a:prstGeom>
        </p:spPr>
        <p:txBody>
          <a:bodyPr lIns="91440" tIns="45720" rIns="91440" bIns="45720">
            <a:noAutofit/>
          </a:bodyPr>
          <a:lstStyle/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4-1      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홍보 방안 </a:t>
            </a:r>
            <a:r>
              <a:rPr lang="en-US" altLang="ko-KR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(1)</a:t>
            </a:r>
          </a:p>
          <a:p>
            <a:pPr marL="0" algn="l" defTabSz="914400" latinLnBrk="1">
              <a:lnSpc>
                <a:spcPct val="150000"/>
              </a:lnSpc>
            </a:pPr>
            <a:r>
              <a:rPr lang="en-US" altLang="ko-KR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4-2      </a:t>
            </a:r>
            <a:r>
              <a:rPr lang="ko-KR" altLang="en-US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홍보 방안 </a:t>
            </a:r>
            <a:r>
              <a:rPr lang="en-US" altLang="ko-KR" sz="1100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(2)</a:t>
            </a:r>
            <a:endParaRPr sz="1100" kern="1200" spc="-20" dirty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</p:txBody>
      </p:sp>
      <p:cxnSp>
        <p:nvCxnSpPr>
          <p:cNvPr id="19" name="slide2_shape17"/>
          <p:cNvCxnSpPr/>
          <p:nvPr/>
        </p:nvCxnSpPr>
        <p:spPr>
          <a:xfrm>
            <a:off x="5868144" y="3717032"/>
            <a:ext cx="2780279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lide2_shape18"/>
          <p:cNvCxnSpPr/>
          <p:nvPr/>
        </p:nvCxnSpPr>
        <p:spPr>
          <a:xfrm>
            <a:off x="2771800" y="3717032"/>
            <a:ext cx="2952328" cy="0"/>
          </a:xfrm>
          <a:prstGeom prst="line">
            <a:avLst/>
          </a:prstGeom>
          <a:ln w="76200" cap="flat">
            <a:solidFill>
              <a:schemeClr val="bg1"/>
            </a:solidFill>
            <a:prstDash val="solid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3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3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143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3_shape3"/>
          <p:cNvSpPr>
            <a:spLocks noGrp="1"/>
          </p:cNvSpPr>
          <p:nvPr>
            <p:ph type="ctrTitle"/>
          </p:nvPr>
        </p:nvSpPr>
        <p:spPr>
          <a:xfrm>
            <a:off x="755576" y="446807"/>
            <a:ext cx="5108104" cy="1470025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kern="1200" dirty="0" err="1" smtClean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고연연합</a:t>
            </a:r>
            <a:r>
              <a:rPr lang="ko-KR" altLang="en-US" sz="4000" dirty="0" err="1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방송제란</a:t>
            </a:r>
            <a:r>
              <a:rPr lang="en-US" altLang="ko-KR" sz="4000" dirty="0" smtClean="0">
                <a:solidFill>
                  <a:schemeClr val="bg1"/>
                </a:solidFill>
                <a:latin typeface="나눔고딕 ExtraBold"/>
                <a:ea typeface="나눔고딕 ExtraBold"/>
              </a:rPr>
              <a:t>?</a:t>
            </a:r>
            <a:endParaRPr sz="4000" b="1" kern="1200" dirty="0">
              <a:solidFill>
                <a:schemeClr val="bg1"/>
              </a:solidFill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6" name="slide3_shape4"/>
          <p:cNvSpPr/>
          <p:nvPr/>
        </p:nvSpPr>
        <p:spPr>
          <a:xfrm>
            <a:off x="6804248" y="476673"/>
            <a:ext cx="1645170" cy="108012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2400" b="1" i="0" strike="noStrike" kern="1200" cap="none" spc="-150" baseline="0">
                <a:ln>
                  <a:noFill/>
                </a:ln>
                <a:solidFill>
                  <a:schemeClr val="bg1"/>
                </a:solidFill>
                <a:effectLst/>
                <a:latin typeface="나눔고딕 ExtraBold"/>
                <a:ea typeface="나눔고딕 ExtraBold"/>
                <a:cs typeface="+mj-cs"/>
              </a:rPr>
              <a:t>01</a:t>
            </a:r>
            <a:endParaRPr sz="2400" b="0" i="0" strike="noStrike" kern="1200" cap="none" spc="0" baseline="0">
              <a:ln>
                <a:noFill/>
              </a:ln>
              <a:solidFill>
                <a:schemeClr val="bg1"/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4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4" name="slide4_shape1"/>
          <p:cNvSpPr>
            <a:spLocks noGrp="1"/>
          </p:cNvSpPr>
          <p:nvPr>
            <p:ph type="ctrTitle"/>
          </p:nvPr>
        </p:nvSpPr>
        <p:spPr>
          <a:xfrm>
            <a:off x="457108" y="188640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방송제의 개관</a:t>
            </a:r>
            <a:endParaRPr lang="en-US" altLang="ko-KR"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4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6" name="slide4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4_shape5"/>
          <p:cNvSpPr/>
          <p:nvPr/>
        </p:nvSpPr>
        <p:spPr>
          <a:xfrm>
            <a:off x="395536" y="2204864"/>
            <a:ext cx="612068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고려대학교 교육방송국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(KUBS)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과 연세교육방송국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(YBS)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이 함께 참여하는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방송제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두 방송국의 재능과 기술을 경쟁하고</a:t>
            </a:r>
            <a:r>
              <a:rPr lang="en-US" altLang="ko-KR" sz="13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</a:t>
            </a:r>
            <a:r>
              <a:rPr lang="ko-KR" altLang="en-US" sz="1300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서로의 우호를 다지는  기회</a:t>
            </a:r>
            <a:endParaRPr lang="en-US" altLang="ko-KR" sz="13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9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월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고연전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기간 무렵에 치러져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,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고연전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분위기를 한층 고조시키는 역할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algn="l" defTabSz="914400" latinLnBrk="1">
              <a:lnSpc>
                <a:spcPct val="150000"/>
              </a:lnSpc>
            </a:pPr>
            <a:endParaRPr lang="en-US" altLang="ko-KR" sz="1300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매년 고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-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연대 캠퍼스를 번갈아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1978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년부터 개최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---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올해로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36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회째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2011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년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고연연합방송제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: &lt;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대학생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&gt;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을 주제로 이 시대 청춘의 고민을 짚어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2012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년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고연연합방송제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: &lt;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고연高延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&gt;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을 주제로 연세대대강당에서 호응을 이끌어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1" name="slide4_shape7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1600" b="1" i="0" strike="noStrike" kern="1200" cap="none" spc="-15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나눔고딕 ExtraBold"/>
                <a:ea typeface="나눔고딕 ExtraBold"/>
                <a:cs typeface="+mj-cs"/>
              </a:rPr>
              <a:t>1-1</a:t>
            </a:r>
            <a:endParaRPr sz="1600" b="0" i="0" strike="noStrike" kern="1200" cap="none" spc="0" baseline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4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4" name="slide4_shape1"/>
          <p:cNvSpPr>
            <a:spLocks noGrp="1"/>
          </p:cNvSpPr>
          <p:nvPr>
            <p:ph type="ctrTitle"/>
          </p:nvPr>
        </p:nvSpPr>
        <p:spPr>
          <a:xfrm>
            <a:off x="451918" y="188640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en-US" altLang="ko-KR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36</a:t>
            </a: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회 </a:t>
            </a:r>
            <a:r>
              <a:rPr lang="ko-KR" altLang="en-US" sz="3000" b="1" kern="1200" spc="-100" dirty="0" err="1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고연연합방송제</a:t>
            </a:r>
            <a:endParaRPr lang="en-US" altLang="ko-KR"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4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6" name="slide4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4_shape5"/>
          <p:cNvSpPr/>
          <p:nvPr/>
        </p:nvSpPr>
        <p:spPr>
          <a:xfrm>
            <a:off x="395536" y="2195446"/>
            <a:ext cx="6120680" cy="3393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9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월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23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일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또는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25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일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고려대학교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인촌기념관에서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개최</a:t>
            </a: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처음으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로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KUBS-YBS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가 함께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본프로그램을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제작하는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‘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합동조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’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출범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세 개의 본 프로그램으로 작년보다 큰 규모로 진행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홍보와 마케팅에 집중하여 많은 학우가 관심을 가질 수 있도록 유도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방송제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준비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(8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월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와 중계 준비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(9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월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)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를 분리하여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방송제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준비에 전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념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할 수 있도록 함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더불어 학우들에게 더 나은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고연전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생중계 제공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1" name="slide4_shape7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1600" b="1" i="0" strike="noStrike" kern="1200" cap="none" spc="-15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나눔고딕 ExtraBold"/>
                <a:ea typeface="나눔고딕 ExtraBold"/>
                <a:cs typeface="+mj-cs"/>
              </a:rPr>
              <a:t>1-2</a:t>
            </a:r>
            <a:endParaRPr sz="1600" b="0" i="0" strike="noStrike" kern="1200" cap="none" spc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17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3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3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143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3_shape3"/>
          <p:cNvSpPr>
            <a:spLocks noGrp="1"/>
          </p:cNvSpPr>
          <p:nvPr>
            <p:ph type="ctrTitle"/>
          </p:nvPr>
        </p:nvSpPr>
        <p:spPr>
          <a:xfrm>
            <a:off x="755576" y="446807"/>
            <a:ext cx="5108104" cy="1470025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kern="1200" dirty="0" smtClean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방송제의 기획 방향</a:t>
            </a:r>
            <a:endParaRPr sz="4000" b="1" kern="1200" dirty="0">
              <a:solidFill>
                <a:schemeClr val="bg1"/>
              </a:solidFill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6" name="slide3_shape4"/>
          <p:cNvSpPr/>
          <p:nvPr/>
        </p:nvSpPr>
        <p:spPr>
          <a:xfrm>
            <a:off x="6804248" y="476673"/>
            <a:ext cx="1645170" cy="108012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2400" b="1" i="0" strike="noStrike" kern="1200" cap="none" spc="-15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 ExtraBold"/>
                <a:ea typeface="나눔고딕 ExtraBold"/>
                <a:cs typeface="+mj-cs"/>
              </a:rPr>
              <a:t>02</a:t>
            </a:r>
            <a:endParaRPr sz="2400" b="0" i="0" strike="noStrike" kern="1200" cap="none" spc="0" baseline="0" dirty="0">
              <a:ln>
                <a:noFill/>
              </a:ln>
              <a:solidFill>
                <a:schemeClr val="bg1"/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65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4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4" name="slide4_shape1"/>
          <p:cNvSpPr>
            <a:spLocks noGrp="1"/>
          </p:cNvSpPr>
          <p:nvPr>
            <p:ph type="ctrTitle"/>
          </p:nvPr>
        </p:nvSpPr>
        <p:spPr>
          <a:xfrm>
            <a:off x="457108" y="188640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spc="-100" dirty="0" smtClean="0">
                <a:latin typeface="나눔고딕 ExtraBold"/>
                <a:ea typeface="나눔고딕 ExtraBold"/>
              </a:rPr>
              <a:t>기획 의도</a:t>
            </a:r>
            <a:endParaRPr lang="en-US" altLang="ko-KR"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4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6" name="slide4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9" name="slide4_shape5"/>
          <p:cNvSpPr/>
          <p:nvPr/>
        </p:nvSpPr>
        <p:spPr>
          <a:xfrm>
            <a:off x="395536" y="2204864"/>
            <a:ext cx="7056784" cy="330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‘</a:t>
            </a:r>
            <a:r>
              <a:rPr lang="ko-KR" altLang="en-US" sz="2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아픈 기억</a:t>
            </a:r>
            <a:r>
              <a:rPr lang="ko-KR" altLang="en-US" sz="2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에 </a:t>
            </a:r>
            <a:r>
              <a:rPr lang="ko-KR" altLang="en-US" sz="2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매몰되지 말고 극복하자</a:t>
            </a:r>
            <a:r>
              <a:rPr lang="en-US" altLang="ko-KR" sz="2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’</a:t>
            </a: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kern="12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기억은 의식하지 않지만 늘 우리 곁에서 삶을 이어나가는 매개체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기억을 소재로 한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흥미로운 스릴러로 관객의 눈과 귀를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이끔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평소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인지하지 못한 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‘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기억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’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에 대해서 일깨워 시청자 삶에 영향을 주도록 의도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 algn="l" defTabSz="914400" latinLnBrk="1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</a:rPr>
              <a:t>폭넓은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</a:rPr>
              <a:t>창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</a:rPr>
              <a:t>작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</a:rPr>
              <a:t>의 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</a:rPr>
              <a:t>범주</a:t>
            </a:r>
            <a:r>
              <a:rPr lang="en-US" altLang="ko-KR" sz="1300" spc="-20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</a:rPr>
              <a:t>장르와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</a:rPr>
              <a:t>프로그램별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</a:rPr>
              <a:t>기획에 있어서 높은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</a:rPr>
              <a:t>자율성을 부여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영상의 초점</a:t>
            </a:r>
            <a:r>
              <a:rPr lang="en-US" altLang="ko-KR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: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교훈보다는 </a:t>
            </a:r>
            <a:r>
              <a:rPr lang="ko-KR" altLang="en-US" sz="1300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몰입도에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</a:t>
            </a:r>
            <a:r>
              <a:rPr lang="ko-KR" altLang="en-US" sz="13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중점을 두도록 하여 관객의 반응과 다음 방송제의 흥행을 유</a:t>
            </a:r>
            <a:r>
              <a:rPr lang="ko-KR" altLang="en-US" sz="1300" spc="-20" dirty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도</a:t>
            </a:r>
            <a:endParaRPr lang="en-US" altLang="ko-KR" sz="1300" spc="-20" dirty="0" smtClean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sp>
        <p:nvSpPr>
          <p:cNvPr id="11" name="slide4_shape7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sz="1600" b="1" spc="-150" dirty="0" smtClean="0">
                <a:solidFill>
                  <a:schemeClr val="tx2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2-1</a:t>
            </a:r>
            <a:endParaRPr sz="1600" b="0" i="0" strike="noStrike" kern="1200" cap="none" spc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5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6_picture1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4" name="slide6_shape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6552728" cy="1152128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3000" b="1" kern="1200" spc="-100" dirty="0" smtClean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프로그램 구성과 기조</a:t>
            </a:r>
            <a:r>
              <a:rPr lang="en-US" altLang="ko-KR" sz="3000" b="1" kern="1200" spc="-100" dirty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/>
            </a:r>
            <a:br>
              <a:rPr lang="en-US" altLang="ko-KR" sz="3000" b="1" kern="1200" spc="-100" dirty="0">
                <a:solidFill>
                  <a:schemeClr val="accent6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</a:br>
            <a:endParaRPr sz="3000" b="1" kern="1200" spc="-100" dirty="0">
              <a:solidFill>
                <a:schemeClr val="accent6">
                  <a:lumMod val="75000"/>
                </a:schemeClr>
              </a:solidFill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5" name="slide6_picture2" descr="NHN로고-흰색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8" y="6309320"/>
            <a:ext cx="852686" cy="204645"/>
          </a:xfrm>
          <a:prstGeom prst="rect">
            <a:avLst/>
          </a:prstGeom>
        </p:spPr>
      </p:pic>
      <p:sp>
        <p:nvSpPr>
          <p:cNvPr id="6" name="slide6_shape2"/>
          <p:cNvSpPr/>
          <p:nvPr/>
        </p:nvSpPr>
        <p:spPr>
          <a:xfrm>
            <a:off x="395536" y="404664"/>
            <a:ext cx="8352928" cy="1296144"/>
          </a:xfrm>
          <a:prstGeom prst="rect">
            <a:avLst/>
          </a:prstGeom>
          <a:noFill/>
          <a:ln w="8890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8" name="slide6_shape4"/>
          <p:cNvSpPr/>
          <p:nvPr/>
        </p:nvSpPr>
        <p:spPr>
          <a:xfrm>
            <a:off x="3095836" y="3302986"/>
            <a:ext cx="4749107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lide6_shape5"/>
          <p:cNvSpPr/>
          <p:nvPr/>
        </p:nvSpPr>
        <p:spPr>
          <a:xfrm>
            <a:off x="3117622" y="3302986"/>
            <a:ext cx="4678551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0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  <a:cs typeface="+mn-cs"/>
              </a:rPr>
              <a:t>호기심을 바탕으로 한 실험과 결과규명을 진행한다</a:t>
            </a:r>
            <a:endParaRPr sz="110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0" name="slide6_shape6"/>
          <p:cNvSpPr/>
          <p:nvPr/>
        </p:nvSpPr>
        <p:spPr>
          <a:xfrm>
            <a:off x="3095836" y="2582906"/>
            <a:ext cx="4749107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lide6_shape7"/>
          <p:cNvSpPr/>
          <p:nvPr/>
        </p:nvSpPr>
        <p:spPr>
          <a:xfrm>
            <a:off x="3055450" y="2574794"/>
            <a:ext cx="4740723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트라우마에</a:t>
            </a:r>
            <a:r>
              <a:rPr lang="ko-KR" altLang="en-US" sz="11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관한 </a:t>
            </a:r>
            <a:r>
              <a:rPr lang="ko-KR" altLang="en-US" sz="11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스릴러로써 </a:t>
            </a:r>
            <a:r>
              <a:rPr lang="ko-KR" altLang="en-US" sz="11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흥미로운 이야기를 전개한다</a:t>
            </a:r>
            <a:endParaRPr sz="110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2" name="slide6_shape8"/>
          <p:cNvSpPr/>
          <p:nvPr/>
        </p:nvSpPr>
        <p:spPr>
          <a:xfrm>
            <a:off x="3095836" y="4023066"/>
            <a:ext cx="4749107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slide6_shape9"/>
          <p:cNvSpPr/>
          <p:nvPr/>
        </p:nvSpPr>
        <p:spPr>
          <a:xfrm>
            <a:off x="3095836" y="4023066"/>
            <a:ext cx="4700337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0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  <a:cs typeface="+mn-cs"/>
              </a:rPr>
              <a:t>합동으로 제작하여 각 방송국의 특색과 그 사이 경쟁구도를 반영한다 </a:t>
            </a:r>
            <a:endParaRPr sz="110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4" name="slide6_shape10"/>
          <p:cNvSpPr/>
          <p:nvPr/>
        </p:nvSpPr>
        <p:spPr>
          <a:xfrm>
            <a:off x="3104764" y="4743444"/>
            <a:ext cx="4749107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slide6_shape11"/>
          <p:cNvSpPr/>
          <p:nvPr/>
        </p:nvSpPr>
        <p:spPr>
          <a:xfrm>
            <a:off x="3095836" y="4743146"/>
            <a:ext cx="4749107" cy="360040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100" b="1" kern="1200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  <a:cs typeface="+mn-cs"/>
              </a:rPr>
              <a:t>기억이 극복될 수 있음을 시사하여 방송제의 막을 내린다</a:t>
            </a:r>
            <a:endParaRPr sz="1100" b="1" kern="1200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16" name="slide6_shape12"/>
          <p:cNvSpPr/>
          <p:nvPr/>
        </p:nvSpPr>
        <p:spPr>
          <a:xfrm>
            <a:off x="1171267" y="3248980"/>
            <a:ext cx="1672541" cy="4680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17" name="slide6_shape13"/>
          <p:cNvSpPr/>
          <p:nvPr/>
        </p:nvSpPr>
        <p:spPr>
          <a:xfrm>
            <a:off x="1171269" y="3248980"/>
            <a:ext cx="1672540" cy="468052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>
              <a:lnSpc>
                <a:spcPct val="150000"/>
              </a:lnSpc>
            </a:pPr>
            <a:r>
              <a:rPr lang="ko-KR" altLang="en-US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본 프로그램 </a:t>
            </a:r>
            <a:r>
              <a:rPr lang="en-US" altLang="ko-KR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(</a:t>
            </a:r>
            <a:r>
              <a:rPr lang="ko-KR" altLang="en-US" sz="1300" b="1" spc="-20" dirty="0" err="1">
                <a:solidFill>
                  <a:schemeClr val="bg1"/>
                </a:solidFill>
                <a:latin typeface="나눔고딕"/>
                <a:ea typeface="나눔고딕"/>
              </a:rPr>
              <a:t>다큐</a:t>
            </a:r>
            <a:r>
              <a:rPr lang="en-US" altLang="ko-KR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)</a:t>
            </a:r>
            <a:endParaRPr sz="1300" b="1" spc="-20" dirty="0">
              <a:solidFill>
                <a:schemeClr val="bg1"/>
              </a:solidFill>
              <a:latin typeface="나눔고딕"/>
              <a:ea typeface="나눔고딕"/>
            </a:endParaRPr>
          </a:p>
        </p:txBody>
      </p:sp>
      <p:sp>
        <p:nvSpPr>
          <p:cNvPr id="18" name="slide6_shape14"/>
          <p:cNvSpPr/>
          <p:nvPr/>
        </p:nvSpPr>
        <p:spPr>
          <a:xfrm>
            <a:off x="1171268" y="2528900"/>
            <a:ext cx="1672540" cy="4680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slide6_shape15"/>
          <p:cNvSpPr/>
          <p:nvPr/>
        </p:nvSpPr>
        <p:spPr>
          <a:xfrm>
            <a:off x="1171267" y="2528900"/>
            <a:ext cx="1672541" cy="468052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 defTabSz="914400" latinLnBrk="1">
              <a:lnSpc>
                <a:spcPct val="150000"/>
              </a:lnSpc>
            </a:pPr>
            <a:r>
              <a:rPr lang="ko-KR" altLang="en-US" sz="1300" b="1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본 프로그램 </a:t>
            </a:r>
            <a:r>
              <a:rPr lang="en-US" altLang="ko-KR" sz="1300" b="1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(</a:t>
            </a:r>
            <a:r>
              <a:rPr lang="ko-KR" altLang="en-US" sz="1300" b="1" spc="-20" dirty="0" smtClean="0">
                <a:solidFill>
                  <a:schemeClr val="bg1"/>
                </a:solidFill>
                <a:latin typeface="나눔고딕"/>
                <a:ea typeface="나눔고딕"/>
              </a:rPr>
              <a:t>영</a:t>
            </a:r>
            <a:r>
              <a:rPr lang="ko-KR" altLang="en-US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화</a:t>
            </a:r>
            <a:r>
              <a:rPr lang="en-US" altLang="ko-KR" sz="1300" b="1" kern="1200" spc="-20" dirty="0" smtClean="0">
                <a:solidFill>
                  <a:schemeClr val="bg1"/>
                </a:solidFill>
                <a:latin typeface="나눔고딕"/>
                <a:ea typeface="나눔고딕"/>
                <a:cs typeface="+mn-cs"/>
              </a:rPr>
              <a:t>)</a:t>
            </a:r>
            <a:endParaRPr sz="1300" b="1" kern="1200" spc="-20" dirty="0">
              <a:solidFill>
                <a:schemeClr val="bg1"/>
              </a:solidFill>
              <a:latin typeface="나눔고딕"/>
              <a:ea typeface="나눔고딕"/>
              <a:cs typeface="+mn-cs"/>
            </a:endParaRPr>
          </a:p>
        </p:txBody>
      </p:sp>
      <p:sp>
        <p:nvSpPr>
          <p:cNvPr id="20" name="slide6_shape16"/>
          <p:cNvSpPr/>
          <p:nvPr/>
        </p:nvSpPr>
        <p:spPr>
          <a:xfrm>
            <a:off x="1171267" y="3969060"/>
            <a:ext cx="1672541" cy="4680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slide6_shape17"/>
          <p:cNvSpPr/>
          <p:nvPr/>
        </p:nvSpPr>
        <p:spPr>
          <a:xfrm>
            <a:off x="1171267" y="3969060"/>
            <a:ext cx="1672541" cy="468052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>
              <a:lnSpc>
                <a:spcPct val="150000"/>
              </a:lnSpc>
            </a:pPr>
            <a:r>
              <a:rPr lang="ko-KR" altLang="en-US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본 프로그램 </a:t>
            </a:r>
            <a:r>
              <a:rPr lang="en-US" altLang="ko-KR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(</a:t>
            </a:r>
            <a:r>
              <a:rPr lang="ko-KR" altLang="en-US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예능</a:t>
            </a:r>
            <a:r>
              <a:rPr lang="en-US" altLang="ko-KR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)</a:t>
            </a:r>
            <a:endParaRPr sz="1300" b="1" spc="-20" dirty="0">
              <a:solidFill>
                <a:schemeClr val="bg1"/>
              </a:solidFill>
              <a:latin typeface="나눔고딕"/>
              <a:ea typeface="나눔고딕"/>
            </a:endParaRPr>
          </a:p>
        </p:txBody>
      </p:sp>
      <p:sp>
        <p:nvSpPr>
          <p:cNvPr id="22" name="slide6_shape18"/>
          <p:cNvSpPr/>
          <p:nvPr/>
        </p:nvSpPr>
        <p:spPr>
          <a:xfrm>
            <a:off x="1171267" y="4689140"/>
            <a:ext cx="1672541" cy="4680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slide6_shape19"/>
          <p:cNvSpPr/>
          <p:nvPr/>
        </p:nvSpPr>
        <p:spPr>
          <a:xfrm>
            <a:off x="1208648" y="4689738"/>
            <a:ext cx="1635160" cy="467453"/>
          </a:xfrm>
          <a:prstGeom prst="rect">
            <a:avLst/>
          </a:prstGeom>
        </p:spPr>
        <p:txBody>
          <a:bodyPr lIns="91440" tIns="45720" rIns="91440" bIns="45720"/>
          <a:lstStyle/>
          <a:p>
            <a:pPr marL="228600" indent="-228600" algn="ctr">
              <a:lnSpc>
                <a:spcPct val="150000"/>
              </a:lnSpc>
            </a:pPr>
            <a:r>
              <a:rPr lang="ko-KR" altLang="en-US" sz="1300" b="1" spc="-20" dirty="0" err="1">
                <a:solidFill>
                  <a:schemeClr val="bg1"/>
                </a:solidFill>
                <a:latin typeface="나눔고딕"/>
                <a:ea typeface="나눔고딕"/>
              </a:rPr>
              <a:t>파이널</a:t>
            </a:r>
            <a:endParaRPr sz="1300" b="1" spc="-20" dirty="0">
              <a:solidFill>
                <a:schemeClr val="bg1"/>
              </a:solidFill>
              <a:latin typeface="나눔고딕"/>
              <a:ea typeface="나눔고딕"/>
            </a:endParaRPr>
          </a:p>
        </p:txBody>
      </p:sp>
      <p:sp>
        <p:nvSpPr>
          <p:cNvPr id="25" name="slide6_shape21"/>
          <p:cNvSpPr/>
          <p:nvPr/>
        </p:nvSpPr>
        <p:spPr>
          <a:xfrm>
            <a:off x="7031286" y="475496"/>
            <a:ext cx="1645170" cy="456176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1600" b="1" kern="1200" spc="-150" dirty="0" smtClean="0">
                <a:solidFill>
                  <a:schemeClr val="tx2">
                    <a:lumMod val="75000"/>
                  </a:schemeClr>
                </a:solidFill>
                <a:latin typeface="나눔고딕 ExtraBold"/>
                <a:ea typeface="나눔고딕 ExtraBold"/>
                <a:cs typeface="+mj-cs"/>
              </a:rPr>
              <a:t>2</a:t>
            </a:r>
            <a:r>
              <a:rPr lang="en-US" altLang="ko-KR" sz="1600" b="1" i="0" strike="noStrike" kern="1200" cap="none" spc="-15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나눔고딕 ExtraBold"/>
                <a:ea typeface="나눔고딕 ExtraBold"/>
                <a:cs typeface="+mj-cs"/>
              </a:rPr>
              <a:t>-2</a:t>
            </a:r>
            <a:endParaRPr sz="1600" b="0" i="0" strike="noStrike" kern="1200" cap="none" spc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26" name="slide6_shape14"/>
          <p:cNvSpPr/>
          <p:nvPr/>
        </p:nvSpPr>
        <p:spPr>
          <a:xfrm>
            <a:off x="1171267" y="5337212"/>
            <a:ext cx="1672541" cy="4680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57150" cap="flat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algn="ctr">
              <a:lnSpc>
                <a:spcPct val="150000"/>
              </a:lnSpc>
            </a:pPr>
            <a:r>
              <a:rPr lang="ko-KR" altLang="en-US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대연 </a:t>
            </a:r>
            <a:r>
              <a:rPr lang="en-US" altLang="ko-KR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/ </a:t>
            </a:r>
            <a:r>
              <a:rPr lang="ko-KR" altLang="en-US" sz="1300" b="1" spc="-20" dirty="0">
                <a:solidFill>
                  <a:schemeClr val="bg1"/>
                </a:solidFill>
                <a:latin typeface="나눔고딕"/>
                <a:ea typeface="나눔고딕"/>
              </a:rPr>
              <a:t>고대가 좋다</a:t>
            </a:r>
            <a:endParaRPr sz="1300" b="1" spc="-20" dirty="0">
              <a:solidFill>
                <a:schemeClr val="bg1"/>
              </a:solidFill>
              <a:latin typeface="나눔고딕"/>
              <a:ea typeface="나눔고딕"/>
            </a:endParaRPr>
          </a:p>
        </p:txBody>
      </p:sp>
      <p:sp>
        <p:nvSpPr>
          <p:cNvPr id="27" name="slide6_shape10"/>
          <p:cNvSpPr/>
          <p:nvPr/>
        </p:nvSpPr>
        <p:spPr>
          <a:xfrm>
            <a:off x="3104220" y="5391218"/>
            <a:ext cx="4740723" cy="360040"/>
          </a:xfrm>
          <a:prstGeom prst="rect">
            <a:avLst/>
          </a:prstGeom>
          <a:noFill/>
          <a:ln w="57150" cap="flat">
            <a:solidFill>
              <a:schemeClr val="accent6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17622" y="5371531"/>
            <a:ext cx="4740723" cy="31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ctr">
              <a:lnSpc>
                <a:spcPct val="150000"/>
              </a:lnSpc>
            </a:pPr>
            <a:r>
              <a:rPr lang="ko-KR" altLang="en-US" sz="11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위트 있는 </a:t>
            </a:r>
            <a:r>
              <a:rPr lang="ko-KR" altLang="en-US" sz="1100" b="1" spc="-20" dirty="0" err="1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풍자물로</a:t>
            </a:r>
            <a:r>
              <a:rPr lang="ko-KR" altLang="en-US" sz="1100" b="1" spc="-20" dirty="0" smtClean="0">
                <a:solidFill>
                  <a:schemeClr val="accent6">
                    <a:lumMod val="75000"/>
                  </a:schemeClr>
                </a:solidFill>
                <a:latin typeface="나눔고딕"/>
                <a:ea typeface="나눔고딕"/>
              </a:rPr>
              <a:t> 학우들에게 웃음을 준다</a:t>
            </a:r>
            <a:endParaRPr lang="ko-KR" altLang="en-US" sz="1100" b="1" spc="-20" dirty="0">
              <a:solidFill>
                <a:schemeClr val="accent6">
                  <a:lumMod val="75000"/>
                </a:schemeClr>
              </a:solidFill>
              <a:latin typeface="나눔고딕"/>
              <a:ea typeface="나눔고딕"/>
            </a:endParaRPr>
          </a:p>
        </p:txBody>
      </p:sp>
      <p:pic>
        <p:nvPicPr>
          <p:cNvPr id="29" name="그림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862274"/>
            <a:ext cx="1224136" cy="54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3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3_shape1"/>
          <p:cNvSpPr/>
          <p:nvPr/>
        </p:nvSpPr>
        <p:spPr>
          <a:xfrm>
            <a:off x="0" y="0"/>
            <a:ext cx="9144000" cy="68616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3_shape2"/>
          <p:cNvSpPr/>
          <p:nvPr/>
        </p:nvSpPr>
        <p:spPr>
          <a:xfrm>
            <a:off x="539552" y="548680"/>
            <a:ext cx="8064896" cy="2736304"/>
          </a:xfrm>
          <a:prstGeom prst="rect">
            <a:avLst/>
          </a:prstGeom>
          <a:noFill/>
          <a:ln w="114300" cap="flat">
            <a:solidFill>
              <a:schemeClr val="bg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latinLnBrk="1"/>
            <a:endParaRPr sz="18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3_shape3"/>
          <p:cNvSpPr>
            <a:spLocks noGrp="1"/>
          </p:cNvSpPr>
          <p:nvPr>
            <p:ph type="ctrTitle"/>
          </p:nvPr>
        </p:nvSpPr>
        <p:spPr>
          <a:xfrm>
            <a:off x="755576" y="446807"/>
            <a:ext cx="5108104" cy="1470025"/>
          </a:xfrm>
          <a:prstGeom prst="rect">
            <a:avLst/>
          </a:prstGeom>
        </p:spPr>
        <p:txBody>
          <a:bodyPr lIns="91440" tIns="45720" rIns="91440" bIns="45720" anchor="ctr">
            <a:noAutofit/>
          </a:bodyPr>
          <a:lstStyle>
            <a:lvl1pPr>
              <a:defRPr>
                <a:latin typeface="나눔고딕"/>
                <a:ea typeface="나눔고딕"/>
              </a:defRPr>
            </a:lvl1pPr>
          </a:lstStyle>
          <a:p>
            <a:pPr algn="l" defTabSz="914400" latinLnBrk="1">
              <a:spcBef>
                <a:spcPct val="0"/>
              </a:spcBef>
              <a:buNone/>
            </a:pPr>
            <a:r>
              <a:rPr lang="ko-KR" altLang="en-US" sz="4000" b="1" kern="1200" dirty="0" smtClean="0">
                <a:solidFill>
                  <a:schemeClr val="bg1"/>
                </a:solidFill>
                <a:latin typeface="나눔고딕 ExtraBold"/>
                <a:ea typeface="나눔고딕 ExtraBold"/>
                <a:cs typeface="+mj-cs"/>
              </a:rPr>
              <a:t>방송제의 제작 계획</a:t>
            </a:r>
            <a:endParaRPr sz="4000" b="1" kern="1200" dirty="0">
              <a:solidFill>
                <a:schemeClr val="bg1"/>
              </a:solidFill>
              <a:latin typeface="나눔고딕 ExtraBold"/>
              <a:ea typeface="나눔고딕 ExtraBold"/>
              <a:cs typeface="+mj-cs"/>
            </a:endParaRPr>
          </a:p>
        </p:txBody>
      </p:sp>
      <p:sp>
        <p:nvSpPr>
          <p:cNvPr id="6" name="slide3_shape4"/>
          <p:cNvSpPr/>
          <p:nvPr/>
        </p:nvSpPr>
        <p:spPr>
          <a:xfrm>
            <a:off x="6804248" y="476673"/>
            <a:ext cx="1645170" cy="108012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0" lvl="0" indent="0" algn="r" defTabSz="914400" latinLnBrk="1">
              <a:lnSpc>
                <a:spcPts val="5600"/>
              </a:lnSpc>
              <a:spcBef>
                <a:spcPct val="0"/>
              </a:spcBef>
              <a:spcAft>
                <a:spcPts val="0"/>
              </a:spcAft>
              <a:buNone/>
              <a:tabLst/>
            </a:pPr>
            <a:r>
              <a:rPr lang="en-US" altLang="ko-KR" sz="2400" b="1" i="0" strike="noStrike" kern="1200" cap="none" spc="-15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나눔고딕 ExtraBold"/>
                <a:ea typeface="나눔고딕 ExtraBold"/>
                <a:cs typeface="+mj-cs"/>
              </a:rPr>
              <a:t>03</a:t>
            </a:r>
            <a:endParaRPr sz="2400" b="0" i="0" strike="noStrike" kern="1200" cap="none" spc="0" baseline="0" dirty="0">
              <a:ln>
                <a:noFill/>
              </a:ln>
              <a:solidFill>
                <a:schemeClr val="bg1"/>
              </a:solidFill>
              <a:effectLst/>
              <a:latin typeface="나눔고딕 ExtraBold"/>
              <a:ea typeface="나눔고딕 ExtraBold"/>
              <a:cs typeface="+mj-cs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877272"/>
            <a:ext cx="1355366" cy="58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6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EBDDC3"/>
      </a:hlink>
      <a:folHlink>
        <a:srgbClr val="B29C93"/>
      </a:folHlink>
    </a:clrScheme>
    <a:fontScheme name="">
      <a:majorFont>
        <a:latin typeface="나눔고딕"/>
        <a:ea typeface="나눔고딕"/>
        <a:cs typeface=""/>
      </a:majorFont>
      <a:minorFont>
        <a:latin typeface="나눔고딕"/>
        <a:ea typeface="나눔고딕"/>
        <a:cs typeface=""/>
      </a:minorFont>
    </a:fontScheme>
    <a:fmtScheme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579</Words>
  <Application>Microsoft Office PowerPoint</Application>
  <PresentationFormat>화면 슬라이드 쇼(4:3)</PresentationFormat>
  <Paragraphs>132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/>
      <vt:lpstr>제36회 고연연합방송제 기획서 </vt:lpstr>
      <vt:lpstr>목차</vt:lpstr>
      <vt:lpstr>고연연합방송제란?</vt:lpstr>
      <vt:lpstr>방송제의 개관</vt:lpstr>
      <vt:lpstr>36회 고연연합방송제</vt:lpstr>
      <vt:lpstr>방송제의 기획 방향</vt:lpstr>
      <vt:lpstr>기획 의도</vt:lpstr>
      <vt:lpstr>프로그램 구성과 기조 </vt:lpstr>
      <vt:lpstr>방송제의 제작 계획</vt:lpstr>
      <vt:lpstr>조별 인원</vt:lpstr>
      <vt:lpstr>제작 일정 </vt:lpstr>
      <vt:lpstr>방송제 홍보 방안</vt:lpstr>
      <vt:lpstr>홍보 방안 – 1 </vt:lpstr>
      <vt:lpstr>홍보 방안 - 2</vt:lpstr>
      <vt:lpstr>감사합니다.</vt:lpstr>
    </vt:vector>
  </TitlesOfParts>
  <Company>사이냅소프트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</dc:title>
  <dc:creator>네이버 한글캠페인</dc:creator>
  <cp:lastModifiedBy>KUBS_13_01</cp:lastModifiedBy>
  <cp:revision>141</cp:revision>
  <dcterms:modified xsi:type="dcterms:W3CDTF">2013-08-11T11:48:08Z</dcterms:modified>
</cp:coreProperties>
</file>